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86" r:id="rId2"/>
    <p:sldId id="288" r:id="rId3"/>
    <p:sldId id="289" r:id="rId4"/>
    <p:sldId id="290" r:id="rId5"/>
    <p:sldId id="287" r:id="rId6"/>
    <p:sldId id="329" r:id="rId7"/>
    <p:sldId id="330" r:id="rId8"/>
    <p:sldId id="292" r:id="rId9"/>
    <p:sldId id="274" r:id="rId10"/>
    <p:sldId id="331" r:id="rId11"/>
    <p:sldId id="293" r:id="rId12"/>
    <p:sldId id="294" r:id="rId13"/>
    <p:sldId id="295" r:id="rId14"/>
    <p:sldId id="296" r:id="rId15"/>
    <p:sldId id="316" r:id="rId16"/>
    <p:sldId id="318" r:id="rId17"/>
    <p:sldId id="332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0066"/>
    <a:srgbClr val="33CC33"/>
    <a:srgbClr val="FF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4" autoAdjust="0"/>
    <p:restoredTop sz="94558" autoAdjust="0"/>
  </p:normalViewPr>
  <p:slideViewPr>
    <p:cSldViewPr>
      <p:cViewPr>
        <p:scale>
          <a:sx n="77" d="100"/>
          <a:sy n="77" d="100"/>
        </p:scale>
        <p:origin x="-103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3BA0F-B424-45F4-BF49-C60C39D32E4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528C03B-4DFF-494A-B4BF-22FD3C53376C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La </a:t>
          </a:r>
          <a:r>
            <a:rPr lang="es-ES" b="0" dirty="0" smtClean="0">
              <a:solidFill>
                <a:schemeClr val="tx1"/>
              </a:solidFill>
            </a:rPr>
            <a:t>Edad Moderna </a:t>
          </a:r>
          <a:r>
            <a:rPr lang="es-ES" dirty="0" smtClean="0">
              <a:solidFill>
                <a:schemeClr val="tx1"/>
              </a:solidFill>
            </a:rPr>
            <a:t>es el tercero de los periodos históricos en los que se divide tradicionalmente en Occidente la Historia Universal. </a:t>
          </a:r>
          <a:endParaRPr lang="es-MX" dirty="0">
            <a:solidFill>
              <a:schemeClr val="tx1"/>
            </a:solidFill>
          </a:endParaRPr>
        </a:p>
      </dgm:t>
    </dgm:pt>
    <dgm:pt modelId="{AE841AAF-18EF-4A55-9759-690828FB53F4}" type="parTrans" cxnId="{B827DA10-EA7D-4B52-B1E5-6DB7E05158AD}">
      <dgm:prSet/>
      <dgm:spPr/>
      <dgm:t>
        <a:bodyPr/>
        <a:lstStyle/>
        <a:p>
          <a:endParaRPr lang="es-MX"/>
        </a:p>
      </dgm:t>
    </dgm:pt>
    <dgm:pt modelId="{C6BC1247-1249-441E-AB47-467918A0A630}" type="sibTrans" cxnId="{B827DA10-EA7D-4B52-B1E5-6DB7E05158AD}">
      <dgm:prSet/>
      <dgm:spPr/>
      <dgm:t>
        <a:bodyPr/>
        <a:lstStyle/>
        <a:p>
          <a:endParaRPr lang="es-MX"/>
        </a:p>
      </dgm:t>
    </dgm:pt>
    <dgm:pt modelId="{B5E5A55A-5DF7-4513-BA10-7D1D9DFAAB40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La Edad Moderna sería el periodo en que triunfan los valores de la modernidad (el progreso, la comunicación, la razón).</a:t>
          </a:r>
          <a:endParaRPr lang="es-MX" dirty="0">
            <a:solidFill>
              <a:schemeClr val="tx1"/>
            </a:solidFill>
          </a:endParaRPr>
        </a:p>
      </dgm:t>
    </dgm:pt>
    <dgm:pt modelId="{EFF9A5D4-EF0E-4461-B635-F5BB2FF231C8}" type="parTrans" cxnId="{F2807F0F-4AF9-469E-80B8-8A74E40E5D9B}">
      <dgm:prSet/>
      <dgm:spPr/>
      <dgm:t>
        <a:bodyPr/>
        <a:lstStyle/>
        <a:p>
          <a:endParaRPr lang="es-MX"/>
        </a:p>
      </dgm:t>
    </dgm:pt>
    <dgm:pt modelId="{4745CD17-2103-4AE9-B113-12DB3B09CE1F}" type="sibTrans" cxnId="{F2807F0F-4AF9-469E-80B8-8A74E40E5D9B}">
      <dgm:prSet/>
      <dgm:spPr/>
      <dgm:t>
        <a:bodyPr/>
        <a:lstStyle/>
        <a:p>
          <a:endParaRPr lang="es-MX"/>
        </a:p>
      </dgm:t>
    </dgm:pt>
    <dgm:pt modelId="{D83DCEC9-4CF6-47C8-9D00-6D7057068479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El espíritu de la Edad Moderna buscaría su referente en un pasado anterior, la Edad Antigua identificada como Época Clásica.</a:t>
          </a:r>
          <a:endParaRPr lang="es-MX" b="0" dirty="0">
            <a:solidFill>
              <a:schemeClr val="tx1"/>
            </a:solidFill>
          </a:endParaRPr>
        </a:p>
      </dgm:t>
    </dgm:pt>
    <dgm:pt modelId="{2FF46B47-A638-4A73-AB3B-96B5E9BF0CE2}" type="parTrans" cxnId="{1A263F06-ACB4-491E-9185-C16DDBA970B4}">
      <dgm:prSet/>
      <dgm:spPr/>
      <dgm:t>
        <a:bodyPr/>
        <a:lstStyle/>
        <a:p>
          <a:endParaRPr lang="es-MX"/>
        </a:p>
      </dgm:t>
    </dgm:pt>
    <dgm:pt modelId="{A0985E64-3434-4DD0-A40B-C273415802BE}" type="sibTrans" cxnId="{1A263F06-ACB4-491E-9185-C16DDBA970B4}">
      <dgm:prSet/>
      <dgm:spPr/>
      <dgm:t>
        <a:bodyPr/>
        <a:lstStyle/>
        <a:p>
          <a:endParaRPr lang="es-MX"/>
        </a:p>
      </dgm:t>
    </dgm:pt>
    <dgm:pt modelId="{688F823F-9E60-4F22-85EE-629A1838F7AD}">
      <dgm:prSet phldrT="[Texto]"/>
      <dgm:spPr/>
      <dgm:t>
        <a:bodyPr/>
        <a:lstStyle/>
        <a:p>
          <a:r>
            <a:rPr lang="es-ES_tradnl" dirty="0" smtClean="0"/>
            <a:t>La Edad Moderna</a:t>
          </a:r>
          <a:endParaRPr lang="es-MX" dirty="0"/>
        </a:p>
      </dgm:t>
    </dgm:pt>
    <dgm:pt modelId="{0DB060BA-9398-4407-9D28-45BF1A42A5C2}" type="parTrans" cxnId="{9FF9B301-9E1B-4AEE-9708-BE14A2F075CF}">
      <dgm:prSet/>
      <dgm:spPr/>
    </dgm:pt>
    <dgm:pt modelId="{B3B9B712-5393-47E5-B8A9-5EF3970FB910}" type="sibTrans" cxnId="{9FF9B301-9E1B-4AEE-9708-BE14A2F075CF}">
      <dgm:prSet/>
      <dgm:spPr/>
    </dgm:pt>
    <dgm:pt modelId="{A2FE3982-1DF2-4946-803A-8DCC494D2E5C}" type="pres">
      <dgm:prSet presAssocID="{1CE3BA0F-B424-45F4-BF49-C60C39D32E4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7B625B-561C-450A-927C-41AFB0A4A473}" type="pres">
      <dgm:prSet presAssocID="{688F823F-9E60-4F22-85EE-629A1838F7AD}" presName="roof" presStyleLbl="dkBgShp" presStyleIdx="0" presStyleCnt="2"/>
      <dgm:spPr/>
      <dgm:t>
        <a:bodyPr/>
        <a:lstStyle/>
        <a:p>
          <a:endParaRPr lang="es-MX"/>
        </a:p>
      </dgm:t>
    </dgm:pt>
    <dgm:pt modelId="{139AA67C-6CFE-4BF1-8501-AC81003224BA}" type="pres">
      <dgm:prSet presAssocID="{688F823F-9E60-4F22-85EE-629A1838F7AD}" presName="pillars" presStyleCnt="0"/>
      <dgm:spPr/>
    </dgm:pt>
    <dgm:pt modelId="{A312528D-D03F-4A26-96F3-E54047E5C979}" type="pres">
      <dgm:prSet presAssocID="{688F823F-9E60-4F22-85EE-629A1838F7AD}" presName="pillar1" presStyleLbl="node1" presStyleIdx="0" presStyleCnt="3" custLinFactNeighborX="627" custLinFactNeighborY="-38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1115BE-97CD-45FE-B7BD-43C9EFE5FFF5}" type="pres">
      <dgm:prSet presAssocID="{B5E5A55A-5DF7-4513-BA10-7D1D9DFAAB40}" presName="pillarX" presStyleLbl="node1" presStyleIdx="1" presStyleCnt="3" custLinFactNeighborX="258" custLinFactNeighborY="-38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8F2502-66A2-42F3-ADE3-29749C5A8D29}" type="pres">
      <dgm:prSet presAssocID="{D83DCEC9-4CF6-47C8-9D00-6D7057068479}" presName="pillarX" presStyleLbl="node1" presStyleIdx="2" presStyleCnt="3" custLinFactNeighborX="258" custLinFactNeighborY="-38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4A607F-B2F8-4412-BC87-5A8CB81248AA}" type="pres">
      <dgm:prSet presAssocID="{688F823F-9E60-4F22-85EE-629A1838F7AD}" presName="base" presStyleLbl="dkBgShp" presStyleIdx="1" presStyleCnt="2"/>
      <dgm:spPr/>
    </dgm:pt>
  </dgm:ptLst>
  <dgm:cxnLst>
    <dgm:cxn modelId="{1A263F06-ACB4-491E-9185-C16DDBA970B4}" srcId="{688F823F-9E60-4F22-85EE-629A1838F7AD}" destId="{D83DCEC9-4CF6-47C8-9D00-6D7057068479}" srcOrd="2" destOrd="0" parTransId="{2FF46B47-A638-4A73-AB3B-96B5E9BF0CE2}" sibTransId="{A0985E64-3434-4DD0-A40B-C273415802BE}"/>
    <dgm:cxn modelId="{B827DA10-EA7D-4B52-B1E5-6DB7E05158AD}" srcId="{688F823F-9E60-4F22-85EE-629A1838F7AD}" destId="{4528C03B-4DFF-494A-B4BF-22FD3C53376C}" srcOrd="0" destOrd="0" parTransId="{AE841AAF-18EF-4A55-9759-690828FB53F4}" sibTransId="{C6BC1247-1249-441E-AB47-467918A0A630}"/>
    <dgm:cxn modelId="{9FF9B301-9E1B-4AEE-9708-BE14A2F075CF}" srcId="{1CE3BA0F-B424-45F4-BF49-C60C39D32E4F}" destId="{688F823F-9E60-4F22-85EE-629A1838F7AD}" srcOrd="0" destOrd="0" parTransId="{0DB060BA-9398-4407-9D28-45BF1A42A5C2}" sibTransId="{B3B9B712-5393-47E5-B8A9-5EF3970FB910}"/>
    <dgm:cxn modelId="{9360B5A3-DB82-4BDF-B607-547897A54D42}" type="presOf" srcId="{4528C03B-4DFF-494A-B4BF-22FD3C53376C}" destId="{A312528D-D03F-4A26-96F3-E54047E5C979}" srcOrd="0" destOrd="0" presId="urn:microsoft.com/office/officeart/2005/8/layout/hList3"/>
    <dgm:cxn modelId="{3A578395-D863-4938-A4EE-7C56CA3055FD}" type="presOf" srcId="{688F823F-9E60-4F22-85EE-629A1838F7AD}" destId="{2C7B625B-561C-450A-927C-41AFB0A4A473}" srcOrd="0" destOrd="0" presId="urn:microsoft.com/office/officeart/2005/8/layout/hList3"/>
    <dgm:cxn modelId="{0DAE2E4C-DD89-4BF4-89C6-E29FBB5DD114}" type="presOf" srcId="{D83DCEC9-4CF6-47C8-9D00-6D7057068479}" destId="{488F2502-66A2-42F3-ADE3-29749C5A8D29}" srcOrd="0" destOrd="0" presId="urn:microsoft.com/office/officeart/2005/8/layout/hList3"/>
    <dgm:cxn modelId="{E784694F-83DE-4363-9CDF-868E9D678F54}" type="presOf" srcId="{1CE3BA0F-B424-45F4-BF49-C60C39D32E4F}" destId="{A2FE3982-1DF2-4946-803A-8DCC494D2E5C}" srcOrd="0" destOrd="0" presId="urn:microsoft.com/office/officeart/2005/8/layout/hList3"/>
    <dgm:cxn modelId="{F2807F0F-4AF9-469E-80B8-8A74E40E5D9B}" srcId="{688F823F-9E60-4F22-85EE-629A1838F7AD}" destId="{B5E5A55A-5DF7-4513-BA10-7D1D9DFAAB40}" srcOrd="1" destOrd="0" parTransId="{EFF9A5D4-EF0E-4461-B635-F5BB2FF231C8}" sibTransId="{4745CD17-2103-4AE9-B113-12DB3B09CE1F}"/>
    <dgm:cxn modelId="{FF1AF122-E0D3-4248-B3FC-C038313C90C7}" type="presOf" srcId="{B5E5A55A-5DF7-4513-BA10-7D1D9DFAAB40}" destId="{4D1115BE-97CD-45FE-B7BD-43C9EFE5FFF5}" srcOrd="0" destOrd="0" presId="urn:microsoft.com/office/officeart/2005/8/layout/hList3"/>
    <dgm:cxn modelId="{9F89B251-22E1-46E2-9C98-9BD467D54672}" type="presParOf" srcId="{A2FE3982-1DF2-4946-803A-8DCC494D2E5C}" destId="{2C7B625B-561C-450A-927C-41AFB0A4A473}" srcOrd="0" destOrd="0" presId="urn:microsoft.com/office/officeart/2005/8/layout/hList3"/>
    <dgm:cxn modelId="{F05FEAA5-E231-4EBC-9EFD-65FEF82AA8CA}" type="presParOf" srcId="{A2FE3982-1DF2-4946-803A-8DCC494D2E5C}" destId="{139AA67C-6CFE-4BF1-8501-AC81003224BA}" srcOrd="1" destOrd="0" presId="urn:microsoft.com/office/officeart/2005/8/layout/hList3"/>
    <dgm:cxn modelId="{4575C3F7-D01B-45FD-A0A0-AB8A955176FE}" type="presParOf" srcId="{139AA67C-6CFE-4BF1-8501-AC81003224BA}" destId="{A312528D-D03F-4A26-96F3-E54047E5C979}" srcOrd="0" destOrd="0" presId="urn:microsoft.com/office/officeart/2005/8/layout/hList3"/>
    <dgm:cxn modelId="{0FBBFD0B-E092-4F75-9436-87D3D94699B7}" type="presParOf" srcId="{139AA67C-6CFE-4BF1-8501-AC81003224BA}" destId="{4D1115BE-97CD-45FE-B7BD-43C9EFE5FFF5}" srcOrd="1" destOrd="0" presId="urn:microsoft.com/office/officeart/2005/8/layout/hList3"/>
    <dgm:cxn modelId="{712D6E19-42C1-48CA-849D-66DEA960B16E}" type="presParOf" srcId="{139AA67C-6CFE-4BF1-8501-AC81003224BA}" destId="{488F2502-66A2-42F3-ADE3-29749C5A8D29}" srcOrd="2" destOrd="0" presId="urn:microsoft.com/office/officeart/2005/8/layout/hList3"/>
    <dgm:cxn modelId="{D66835AE-2061-4A0C-8873-533B3088D3E4}" type="presParOf" srcId="{A2FE3982-1DF2-4946-803A-8DCC494D2E5C}" destId="{C44A607F-B2F8-4412-BC87-5A8CB81248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9915EF-968B-444C-B099-3B0894C46995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MX"/>
        </a:p>
      </dgm:t>
    </dgm:pt>
    <dgm:pt modelId="{4B578DAC-747A-46E4-A1A1-381CC83F60D6}">
      <dgm:prSet/>
      <dgm:spPr/>
      <dgm:t>
        <a:bodyPr/>
        <a:lstStyle/>
        <a:p>
          <a:pPr rtl="0"/>
          <a:r>
            <a:rPr lang="es-MX" dirty="0" smtClean="0">
              <a:solidFill>
                <a:schemeClr val="tx1"/>
              </a:solidFill>
            </a:rPr>
            <a:t>Se vio favorecido por factores como el renacimiento y la reforma. </a:t>
          </a:r>
          <a:endParaRPr lang="es-MX" dirty="0">
            <a:solidFill>
              <a:schemeClr val="tx1"/>
            </a:solidFill>
          </a:endParaRPr>
        </a:p>
      </dgm:t>
    </dgm:pt>
    <dgm:pt modelId="{614FE812-A02D-4E98-AC4A-A0F5AE8426A5}" type="parTrans" cxnId="{49E35B96-A432-4090-9C08-C4BA75B77DF4}">
      <dgm:prSet/>
      <dgm:spPr/>
      <dgm:t>
        <a:bodyPr/>
        <a:lstStyle/>
        <a:p>
          <a:endParaRPr lang="es-MX"/>
        </a:p>
      </dgm:t>
    </dgm:pt>
    <dgm:pt modelId="{D8F7BAF9-0062-44A9-97AE-95628D90FE3C}" type="sibTrans" cxnId="{49E35B96-A432-4090-9C08-C4BA75B77DF4}">
      <dgm:prSet/>
      <dgm:spPr/>
      <dgm:t>
        <a:bodyPr/>
        <a:lstStyle/>
        <a:p>
          <a:endParaRPr lang="es-MX"/>
        </a:p>
      </dgm:t>
    </dgm:pt>
    <dgm:pt modelId="{60CA7482-26BE-4F95-A25C-F21400DD9DC9}">
      <dgm:prSet/>
      <dgm:spPr/>
      <dgm:t>
        <a:bodyPr/>
        <a:lstStyle/>
        <a:p>
          <a:pPr rtl="0"/>
          <a:r>
            <a:rPr lang="es-ES_tradnl" dirty="0" smtClean="0">
              <a:solidFill>
                <a:schemeClr val="tx1"/>
              </a:solidFill>
            </a:rPr>
            <a:t>El Rey es considerado un Señor Feudal conocido como </a:t>
          </a:r>
          <a:r>
            <a:rPr lang="es-ES_tradnl" dirty="0" err="1" smtClean="0">
              <a:solidFill>
                <a:schemeClr val="tx1"/>
              </a:solidFill>
            </a:rPr>
            <a:t>Sucerano</a:t>
          </a:r>
          <a:r>
            <a:rPr lang="es-ES_tradnl" dirty="0" smtClean="0">
              <a:solidFill>
                <a:schemeClr val="tx1"/>
              </a:solidFill>
            </a:rPr>
            <a:t>. (Primero dentro de sus iguales). </a:t>
          </a:r>
          <a:endParaRPr lang="es-MX" dirty="0">
            <a:solidFill>
              <a:schemeClr val="tx1"/>
            </a:solidFill>
          </a:endParaRPr>
        </a:p>
      </dgm:t>
    </dgm:pt>
    <dgm:pt modelId="{9521E4C0-3EE6-4005-AC8E-F1A1C87A1F1D}" type="parTrans" cxnId="{840AD7C8-172C-4C0B-8484-EDCBE247692B}">
      <dgm:prSet/>
      <dgm:spPr/>
      <dgm:t>
        <a:bodyPr/>
        <a:lstStyle/>
        <a:p>
          <a:endParaRPr lang="es-MX"/>
        </a:p>
      </dgm:t>
    </dgm:pt>
    <dgm:pt modelId="{D7DF49D9-92C7-4EBC-AFD6-55F3A22F96F1}" type="sibTrans" cxnId="{840AD7C8-172C-4C0B-8484-EDCBE247692B}">
      <dgm:prSet/>
      <dgm:spPr/>
      <dgm:t>
        <a:bodyPr/>
        <a:lstStyle/>
        <a:p>
          <a:endParaRPr lang="es-MX"/>
        </a:p>
      </dgm:t>
    </dgm:pt>
    <dgm:pt modelId="{37733D00-CB1A-4394-9F9E-9D661A06BCD5}" type="pres">
      <dgm:prSet presAssocID="{CA9915EF-968B-444C-B099-3B0894C469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2FC5F0E-E1C3-4D70-9665-D7199F61BB76}" type="pres">
      <dgm:prSet presAssocID="{4B578DAC-747A-46E4-A1A1-381CC83F60D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625C7F-BE47-4266-B601-FE21D2340ADC}" type="pres">
      <dgm:prSet presAssocID="{D8F7BAF9-0062-44A9-97AE-95628D90FE3C}" presName="spacer" presStyleCnt="0"/>
      <dgm:spPr/>
    </dgm:pt>
    <dgm:pt modelId="{D366817F-B370-4225-8B31-C4F8910431AD}" type="pres">
      <dgm:prSet presAssocID="{60CA7482-26BE-4F95-A25C-F21400DD9DC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40AD7C8-172C-4C0B-8484-EDCBE247692B}" srcId="{CA9915EF-968B-444C-B099-3B0894C46995}" destId="{60CA7482-26BE-4F95-A25C-F21400DD9DC9}" srcOrd="1" destOrd="0" parTransId="{9521E4C0-3EE6-4005-AC8E-F1A1C87A1F1D}" sibTransId="{D7DF49D9-92C7-4EBC-AFD6-55F3A22F96F1}"/>
    <dgm:cxn modelId="{161A1427-71BB-4DF4-A5EF-5764674985C8}" type="presOf" srcId="{CA9915EF-968B-444C-B099-3B0894C46995}" destId="{37733D00-CB1A-4394-9F9E-9D661A06BCD5}" srcOrd="0" destOrd="0" presId="urn:microsoft.com/office/officeart/2005/8/layout/vList2"/>
    <dgm:cxn modelId="{3B553704-BCF8-4143-BCAB-9D3BC033E9F3}" type="presOf" srcId="{4B578DAC-747A-46E4-A1A1-381CC83F60D6}" destId="{82FC5F0E-E1C3-4D70-9665-D7199F61BB76}" srcOrd="0" destOrd="0" presId="urn:microsoft.com/office/officeart/2005/8/layout/vList2"/>
    <dgm:cxn modelId="{49E35B96-A432-4090-9C08-C4BA75B77DF4}" srcId="{CA9915EF-968B-444C-B099-3B0894C46995}" destId="{4B578DAC-747A-46E4-A1A1-381CC83F60D6}" srcOrd="0" destOrd="0" parTransId="{614FE812-A02D-4E98-AC4A-A0F5AE8426A5}" sibTransId="{D8F7BAF9-0062-44A9-97AE-95628D90FE3C}"/>
    <dgm:cxn modelId="{A1647EF7-966C-4955-B1EA-272C4146C75F}" type="presOf" srcId="{60CA7482-26BE-4F95-A25C-F21400DD9DC9}" destId="{D366817F-B370-4225-8B31-C4F8910431AD}" srcOrd="0" destOrd="0" presId="urn:microsoft.com/office/officeart/2005/8/layout/vList2"/>
    <dgm:cxn modelId="{FDA651AA-6A09-4C3A-9DA8-47CD9A4492DB}" type="presParOf" srcId="{37733D00-CB1A-4394-9F9E-9D661A06BCD5}" destId="{82FC5F0E-E1C3-4D70-9665-D7199F61BB76}" srcOrd="0" destOrd="0" presId="urn:microsoft.com/office/officeart/2005/8/layout/vList2"/>
    <dgm:cxn modelId="{5DA0948C-44B8-4149-9D10-BE546E3D792D}" type="presParOf" srcId="{37733D00-CB1A-4394-9F9E-9D661A06BCD5}" destId="{53625C7F-BE47-4266-B601-FE21D2340ADC}" srcOrd="1" destOrd="0" presId="urn:microsoft.com/office/officeart/2005/8/layout/vList2"/>
    <dgm:cxn modelId="{C7DA3FF5-A2B6-4ECB-B2DA-2B63902F0EB9}" type="presParOf" srcId="{37733D00-CB1A-4394-9F9E-9D661A06BCD5}" destId="{D366817F-B370-4225-8B31-C4F8910431A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DBA03F-AA91-45A5-8CE5-74D5F01FFFEF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MX"/>
        </a:p>
      </dgm:t>
    </dgm:pt>
    <dgm:pt modelId="{DF55E4C7-9FD5-4AE2-9B44-A89D503CB6A3}">
      <dgm:prSet/>
      <dgm:spPr/>
      <dgm:t>
        <a:bodyPr/>
        <a:lstStyle/>
        <a:p>
          <a:pPr rtl="0"/>
          <a:r>
            <a:rPr lang="es-MX" dirty="0" smtClean="0"/>
            <a:t>La delimitación de un territorio con fronteras bien definidas </a:t>
          </a:r>
          <a:endParaRPr lang="es-MX" dirty="0"/>
        </a:p>
      </dgm:t>
    </dgm:pt>
    <dgm:pt modelId="{7C3D4D24-B1CE-4DC0-A562-8A16A507A7D0}" type="parTrans" cxnId="{FFDAE63C-5328-4978-8A42-AFB1B076A5D6}">
      <dgm:prSet/>
      <dgm:spPr/>
      <dgm:t>
        <a:bodyPr/>
        <a:lstStyle/>
        <a:p>
          <a:endParaRPr lang="es-MX"/>
        </a:p>
      </dgm:t>
    </dgm:pt>
    <dgm:pt modelId="{908C6463-8D6D-4430-9336-400A559F3A80}" type="sibTrans" cxnId="{FFDAE63C-5328-4978-8A42-AFB1B076A5D6}">
      <dgm:prSet/>
      <dgm:spPr/>
      <dgm:t>
        <a:bodyPr/>
        <a:lstStyle/>
        <a:p>
          <a:endParaRPr lang="es-MX"/>
        </a:p>
      </dgm:t>
    </dgm:pt>
    <dgm:pt modelId="{2592168A-0FBD-421A-A4DA-EA5ABB602710}">
      <dgm:prSet/>
      <dgm:spPr/>
      <dgm:t>
        <a:bodyPr/>
        <a:lstStyle/>
        <a:p>
          <a:pPr rtl="0"/>
          <a:r>
            <a:rPr lang="es-MX" dirty="0" smtClean="0"/>
            <a:t>La unidad cultural y lingüística</a:t>
          </a:r>
          <a:endParaRPr lang="es-MX" dirty="0"/>
        </a:p>
      </dgm:t>
    </dgm:pt>
    <dgm:pt modelId="{C12E20D0-C9F4-4865-A78B-6671618B8A29}" type="parTrans" cxnId="{3511FE53-2D1B-454F-A520-20D48D83C486}">
      <dgm:prSet/>
      <dgm:spPr/>
      <dgm:t>
        <a:bodyPr/>
        <a:lstStyle/>
        <a:p>
          <a:endParaRPr lang="es-MX"/>
        </a:p>
      </dgm:t>
    </dgm:pt>
    <dgm:pt modelId="{4FB8AFEB-0403-4937-97E1-28A3B69F3278}" type="sibTrans" cxnId="{3511FE53-2D1B-454F-A520-20D48D83C486}">
      <dgm:prSet/>
      <dgm:spPr/>
      <dgm:t>
        <a:bodyPr/>
        <a:lstStyle/>
        <a:p>
          <a:endParaRPr lang="es-MX"/>
        </a:p>
      </dgm:t>
    </dgm:pt>
    <dgm:pt modelId="{82F9BE55-1378-415F-AA2E-FA0D7E58F484}">
      <dgm:prSet/>
      <dgm:spPr/>
      <dgm:t>
        <a:bodyPr/>
        <a:lstStyle/>
        <a:p>
          <a:pPr rtl="0"/>
          <a:r>
            <a:rPr lang="es-MX" dirty="0" smtClean="0"/>
            <a:t>La centralización política</a:t>
          </a:r>
          <a:endParaRPr lang="es-MX" dirty="0"/>
        </a:p>
      </dgm:t>
    </dgm:pt>
    <dgm:pt modelId="{B2E7C25E-5B06-4AD3-9460-0A76A361A3A2}" type="parTrans" cxnId="{C611E424-BA86-43DF-9264-F3553286453C}">
      <dgm:prSet/>
      <dgm:spPr/>
      <dgm:t>
        <a:bodyPr/>
        <a:lstStyle/>
        <a:p>
          <a:endParaRPr lang="es-MX"/>
        </a:p>
      </dgm:t>
    </dgm:pt>
    <dgm:pt modelId="{C2BF9A86-883E-4640-BCEF-5CFFC6F35304}" type="sibTrans" cxnId="{C611E424-BA86-43DF-9264-F3553286453C}">
      <dgm:prSet/>
      <dgm:spPr/>
      <dgm:t>
        <a:bodyPr/>
        <a:lstStyle/>
        <a:p>
          <a:endParaRPr lang="es-MX"/>
        </a:p>
      </dgm:t>
    </dgm:pt>
    <dgm:pt modelId="{6CF831D1-FD5C-494F-A338-5734EBD986A9}">
      <dgm:prSet/>
      <dgm:spPr/>
      <dgm:t>
        <a:bodyPr/>
        <a:lstStyle/>
        <a:p>
          <a:pPr rtl="0"/>
          <a:r>
            <a:rPr lang="es-MX" dirty="0" smtClean="0"/>
            <a:t>La constitución de un ejército como fuerza exclusiva del Estado</a:t>
          </a:r>
          <a:endParaRPr lang="es-ES" dirty="0"/>
        </a:p>
      </dgm:t>
    </dgm:pt>
    <dgm:pt modelId="{645A0FFA-0C3D-457A-87E3-982733FFF1DD}" type="parTrans" cxnId="{B7AAD45B-92C3-4ECD-9839-4FDEDA337FB6}">
      <dgm:prSet/>
      <dgm:spPr/>
      <dgm:t>
        <a:bodyPr/>
        <a:lstStyle/>
        <a:p>
          <a:endParaRPr lang="es-MX"/>
        </a:p>
      </dgm:t>
    </dgm:pt>
    <dgm:pt modelId="{A8EC104A-8C90-41DE-8940-07BFC90BB2D5}" type="sibTrans" cxnId="{B7AAD45B-92C3-4ECD-9839-4FDEDA337FB6}">
      <dgm:prSet/>
      <dgm:spPr/>
      <dgm:t>
        <a:bodyPr/>
        <a:lstStyle/>
        <a:p>
          <a:endParaRPr lang="es-MX"/>
        </a:p>
      </dgm:t>
    </dgm:pt>
    <dgm:pt modelId="{1894CC16-8970-4C9E-AA69-49D259C8C4FD}" type="pres">
      <dgm:prSet presAssocID="{17DBA03F-AA91-45A5-8CE5-74D5F01FFFE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9348D52-DF26-4E5F-A6C4-2A375410ECF4}" type="pres">
      <dgm:prSet presAssocID="{17DBA03F-AA91-45A5-8CE5-74D5F01FFFEF}" presName="dummyMaxCanvas" presStyleCnt="0">
        <dgm:presLayoutVars/>
      </dgm:prSet>
      <dgm:spPr/>
    </dgm:pt>
    <dgm:pt modelId="{8EB62621-B22D-46F2-BDC5-725771D8898C}" type="pres">
      <dgm:prSet presAssocID="{17DBA03F-AA91-45A5-8CE5-74D5F01FFFE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50AFC8-B2A6-466C-8335-1A2B2998A4E1}" type="pres">
      <dgm:prSet presAssocID="{17DBA03F-AA91-45A5-8CE5-74D5F01FFFE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D04A91-0169-4B2F-9495-E03087961C90}" type="pres">
      <dgm:prSet presAssocID="{17DBA03F-AA91-45A5-8CE5-74D5F01FFFE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635F34-7198-44B4-9BBF-FACEFC776CA3}" type="pres">
      <dgm:prSet presAssocID="{17DBA03F-AA91-45A5-8CE5-74D5F01FFFE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333A29-1556-4535-BA3E-621A6C1D0262}" type="pres">
      <dgm:prSet presAssocID="{17DBA03F-AA91-45A5-8CE5-74D5F01FFFE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AAF3B4-791C-4408-B233-6F5BC142A0C9}" type="pres">
      <dgm:prSet presAssocID="{17DBA03F-AA91-45A5-8CE5-74D5F01FFFE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2A3C14-AF00-4309-9FA4-C7EFA4EADD96}" type="pres">
      <dgm:prSet presAssocID="{17DBA03F-AA91-45A5-8CE5-74D5F01FFFE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E9B8F3-4768-41D9-B156-CFFB12033E98}" type="pres">
      <dgm:prSet presAssocID="{17DBA03F-AA91-45A5-8CE5-74D5F01FFFE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15F642-2F36-4220-B4C3-79B051C499C7}" type="pres">
      <dgm:prSet presAssocID="{17DBA03F-AA91-45A5-8CE5-74D5F01FFFE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7F56C6-426B-4846-A6CD-9EA3E15E85DF}" type="pres">
      <dgm:prSet presAssocID="{17DBA03F-AA91-45A5-8CE5-74D5F01FFFE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9E0F82-AE62-4878-9F78-36D45DA18741}" type="pres">
      <dgm:prSet presAssocID="{17DBA03F-AA91-45A5-8CE5-74D5F01FFFE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F6FF471-7138-4809-AA36-FF6AFD1ED79A}" type="presOf" srcId="{82F9BE55-1378-415F-AA2E-FA0D7E58F484}" destId="{1ED04A91-0169-4B2F-9495-E03087961C90}" srcOrd="0" destOrd="0" presId="urn:microsoft.com/office/officeart/2005/8/layout/vProcess5"/>
    <dgm:cxn modelId="{39546036-59AC-45D0-862E-0BA842ADD7DD}" type="presOf" srcId="{2592168A-0FBD-421A-A4DA-EA5ABB602710}" destId="{DB15F642-2F36-4220-B4C3-79B051C499C7}" srcOrd="1" destOrd="0" presId="urn:microsoft.com/office/officeart/2005/8/layout/vProcess5"/>
    <dgm:cxn modelId="{770DF8AD-138D-4497-B67F-B4C7FF8C603A}" type="presOf" srcId="{DF55E4C7-9FD5-4AE2-9B44-A89D503CB6A3}" destId="{8EB62621-B22D-46F2-BDC5-725771D8898C}" srcOrd="0" destOrd="0" presId="urn:microsoft.com/office/officeart/2005/8/layout/vProcess5"/>
    <dgm:cxn modelId="{015A4A35-9B6D-4322-86A6-92CA0076CA0F}" type="presOf" srcId="{6CF831D1-FD5C-494F-A338-5734EBD986A9}" destId="{449E0F82-AE62-4878-9F78-36D45DA18741}" srcOrd="1" destOrd="0" presId="urn:microsoft.com/office/officeart/2005/8/layout/vProcess5"/>
    <dgm:cxn modelId="{6F86E88D-C058-4A62-AF9F-54A1CA97204E}" type="presOf" srcId="{DF55E4C7-9FD5-4AE2-9B44-A89D503CB6A3}" destId="{32E9B8F3-4768-41D9-B156-CFFB12033E98}" srcOrd="1" destOrd="0" presId="urn:microsoft.com/office/officeart/2005/8/layout/vProcess5"/>
    <dgm:cxn modelId="{3511FE53-2D1B-454F-A520-20D48D83C486}" srcId="{17DBA03F-AA91-45A5-8CE5-74D5F01FFFEF}" destId="{2592168A-0FBD-421A-A4DA-EA5ABB602710}" srcOrd="1" destOrd="0" parTransId="{C12E20D0-C9F4-4865-A78B-6671618B8A29}" sibTransId="{4FB8AFEB-0403-4937-97E1-28A3B69F3278}"/>
    <dgm:cxn modelId="{BA434F60-EC3A-4543-9FAD-F389FA0CA57F}" type="presOf" srcId="{C2BF9A86-883E-4640-BCEF-5CFFC6F35304}" destId="{802A3C14-AF00-4309-9FA4-C7EFA4EADD96}" srcOrd="0" destOrd="0" presId="urn:microsoft.com/office/officeart/2005/8/layout/vProcess5"/>
    <dgm:cxn modelId="{B7AAD45B-92C3-4ECD-9839-4FDEDA337FB6}" srcId="{17DBA03F-AA91-45A5-8CE5-74D5F01FFFEF}" destId="{6CF831D1-FD5C-494F-A338-5734EBD986A9}" srcOrd="3" destOrd="0" parTransId="{645A0FFA-0C3D-457A-87E3-982733FFF1DD}" sibTransId="{A8EC104A-8C90-41DE-8940-07BFC90BB2D5}"/>
    <dgm:cxn modelId="{128390E3-6B82-4832-8FD5-F59E66A8EC10}" type="presOf" srcId="{4FB8AFEB-0403-4937-97E1-28A3B69F3278}" destId="{5DAAF3B4-791C-4408-B233-6F5BC142A0C9}" srcOrd="0" destOrd="0" presId="urn:microsoft.com/office/officeart/2005/8/layout/vProcess5"/>
    <dgm:cxn modelId="{AB1FB426-FFB3-419C-B5E6-A6DD4CF97DFB}" type="presOf" srcId="{82F9BE55-1378-415F-AA2E-FA0D7E58F484}" destId="{E07F56C6-426B-4846-A6CD-9EA3E15E85DF}" srcOrd="1" destOrd="0" presId="urn:microsoft.com/office/officeart/2005/8/layout/vProcess5"/>
    <dgm:cxn modelId="{C611E424-BA86-43DF-9264-F3553286453C}" srcId="{17DBA03F-AA91-45A5-8CE5-74D5F01FFFEF}" destId="{82F9BE55-1378-415F-AA2E-FA0D7E58F484}" srcOrd="2" destOrd="0" parTransId="{B2E7C25E-5B06-4AD3-9460-0A76A361A3A2}" sibTransId="{C2BF9A86-883E-4640-BCEF-5CFFC6F35304}"/>
    <dgm:cxn modelId="{069F2159-98E4-4AEB-899A-69F861B4EC0B}" type="presOf" srcId="{2592168A-0FBD-421A-A4DA-EA5ABB602710}" destId="{AA50AFC8-B2A6-466C-8335-1A2B2998A4E1}" srcOrd="0" destOrd="0" presId="urn:microsoft.com/office/officeart/2005/8/layout/vProcess5"/>
    <dgm:cxn modelId="{FFDAE63C-5328-4978-8A42-AFB1B076A5D6}" srcId="{17DBA03F-AA91-45A5-8CE5-74D5F01FFFEF}" destId="{DF55E4C7-9FD5-4AE2-9B44-A89D503CB6A3}" srcOrd="0" destOrd="0" parTransId="{7C3D4D24-B1CE-4DC0-A562-8A16A507A7D0}" sibTransId="{908C6463-8D6D-4430-9336-400A559F3A80}"/>
    <dgm:cxn modelId="{3ED36BB4-8CC1-43B6-B744-CED5CF5AC2DB}" type="presOf" srcId="{17DBA03F-AA91-45A5-8CE5-74D5F01FFFEF}" destId="{1894CC16-8970-4C9E-AA69-49D259C8C4FD}" srcOrd="0" destOrd="0" presId="urn:microsoft.com/office/officeart/2005/8/layout/vProcess5"/>
    <dgm:cxn modelId="{5EF4F166-C3C0-4AE1-AD01-3EE782C5161F}" type="presOf" srcId="{908C6463-8D6D-4430-9336-400A559F3A80}" destId="{0C333A29-1556-4535-BA3E-621A6C1D0262}" srcOrd="0" destOrd="0" presId="urn:microsoft.com/office/officeart/2005/8/layout/vProcess5"/>
    <dgm:cxn modelId="{F615A2D6-99CE-41A0-A649-8BC8516F7A3C}" type="presOf" srcId="{6CF831D1-FD5C-494F-A338-5734EBD986A9}" destId="{48635F34-7198-44B4-9BBF-FACEFC776CA3}" srcOrd="0" destOrd="0" presId="urn:microsoft.com/office/officeart/2005/8/layout/vProcess5"/>
    <dgm:cxn modelId="{5A50A7D6-3184-47BE-BF8E-4EF72CD020E5}" type="presParOf" srcId="{1894CC16-8970-4C9E-AA69-49D259C8C4FD}" destId="{69348D52-DF26-4E5F-A6C4-2A375410ECF4}" srcOrd="0" destOrd="0" presId="urn:microsoft.com/office/officeart/2005/8/layout/vProcess5"/>
    <dgm:cxn modelId="{32379163-0D97-4A74-8C7C-7B645E72E05F}" type="presParOf" srcId="{1894CC16-8970-4C9E-AA69-49D259C8C4FD}" destId="{8EB62621-B22D-46F2-BDC5-725771D8898C}" srcOrd="1" destOrd="0" presId="urn:microsoft.com/office/officeart/2005/8/layout/vProcess5"/>
    <dgm:cxn modelId="{51EF2BBB-9C7E-4052-8428-76D8245F025B}" type="presParOf" srcId="{1894CC16-8970-4C9E-AA69-49D259C8C4FD}" destId="{AA50AFC8-B2A6-466C-8335-1A2B2998A4E1}" srcOrd="2" destOrd="0" presId="urn:microsoft.com/office/officeart/2005/8/layout/vProcess5"/>
    <dgm:cxn modelId="{FD99CE9B-3578-4B36-9994-C2EA6AA33A25}" type="presParOf" srcId="{1894CC16-8970-4C9E-AA69-49D259C8C4FD}" destId="{1ED04A91-0169-4B2F-9495-E03087961C90}" srcOrd="3" destOrd="0" presId="urn:microsoft.com/office/officeart/2005/8/layout/vProcess5"/>
    <dgm:cxn modelId="{F8E64C10-4B97-4F52-BFC9-29A441BCC345}" type="presParOf" srcId="{1894CC16-8970-4C9E-AA69-49D259C8C4FD}" destId="{48635F34-7198-44B4-9BBF-FACEFC776CA3}" srcOrd="4" destOrd="0" presId="urn:microsoft.com/office/officeart/2005/8/layout/vProcess5"/>
    <dgm:cxn modelId="{18B5B909-0AD6-4F97-9906-6CEE40DE6F41}" type="presParOf" srcId="{1894CC16-8970-4C9E-AA69-49D259C8C4FD}" destId="{0C333A29-1556-4535-BA3E-621A6C1D0262}" srcOrd="5" destOrd="0" presId="urn:microsoft.com/office/officeart/2005/8/layout/vProcess5"/>
    <dgm:cxn modelId="{F271F647-10F0-4080-95B7-1CCFF76444E7}" type="presParOf" srcId="{1894CC16-8970-4C9E-AA69-49D259C8C4FD}" destId="{5DAAF3B4-791C-4408-B233-6F5BC142A0C9}" srcOrd="6" destOrd="0" presId="urn:microsoft.com/office/officeart/2005/8/layout/vProcess5"/>
    <dgm:cxn modelId="{025A5E7C-D8B5-4056-AB45-0B6763B6E8EA}" type="presParOf" srcId="{1894CC16-8970-4C9E-AA69-49D259C8C4FD}" destId="{802A3C14-AF00-4309-9FA4-C7EFA4EADD96}" srcOrd="7" destOrd="0" presId="urn:microsoft.com/office/officeart/2005/8/layout/vProcess5"/>
    <dgm:cxn modelId="{337FE124-4E4F-4F3D-B0D8-D014E879CA3A}" type="presParOf" srcId="{1894CC16-8970-4C9E-AA69-49D259C8C4FD}" destId="{32E9B8F3-4768-41D9-B156-CFFB12033E98}" srcOrd="8" destOrd="0" presId="urn:microsoft.com/office/officeart/2005/8/layout/vProcess5"/>
    <dgm:cxn modelId="{9BAC99E7-25BB-4FC5-B95F-D7DD47FDB35D}" type="presParOf" srcId="{1894CC16-8970-4C9E-AA69-49D259C8C4FD}" destId="{DB15F642-2F36-4220-B4C3-79B051C499C7}" srcOrd="9" destOrd="0" presId="urn:microsoft.com/office/officeart/2005/8/layout/vProcess5"/>
    <dgm:cxn modelId="{7562114F-35E5-4B24-889B-D3CC6060A959}" type="presParOf" srcId="{1894CC16-8970-4C9E-AA69-49D259C8C4FD}" destId="{E07F56C6-426B-4846-A6CD-9EA3E15E85DF}" srcOrd="10" destOrd="0" presId="urn:microsoft.com/office/officeart/2005/8/layout/vProcess5"/>
    <dgm:cxn modelId="{68B6A96D-B0C0-40F6-8A82-625154543B76}" type="presParOf" srcId="{1894CC16-8970-4C9E-AA69-49D259C8C4FD}" destId="{449E0F82-AE62-4878-9F78-36D45DA1874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B625B-561C-450A-927C-41AFB0A4A473}">
      <dsp:nvSpPr>
        <dsp:cNvPr id="0" name=""/>
        <dsp:cNvSpPr/>
      </dsp:nvSpPr>
      <dsp:spPr>
        <a:xfrm>
          <a:off x="0" y="0"/>
          <a:ext cx="8504238" cy="187940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6500" kern="1200" dirty="0" smtClean="0"/>
            <a:t>La Edad Moderna</a:t>
          </a:r>
          <a:endParaRPr lang="es-MX" sz="6500" kern="1200" dirty="0"/>
        </a:p>
      </dsp:txBody>
      <dsp:txXfrm>
        <a:off x="0" y="0"/>
        <a:ext cx="8504238" cy="1879408"/>
      </dsp:txXfrm>
    </dsp:sp>
    <dsp:sp modelId="{A312528D-D03F-4A26-96F3-E54047E5C979}">
      <dsp:nvSpPr>
        <dsp:cNvPr id="0" name=""/>
        <dsp:cNvSpPr/>
      </dsp:nvSpPr>
      <dsp:spPr>
        <a:xfrm>
          <a:off x="21908" y="1728208"/>
          <a:ext cx="2831977" cy="3946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>
              <a:solidFill>
                <a:schemeClr val="tx1"/>
              </a:solidFill>
            </a:rPr>
            <a:t>La </a:t>
          </a:r>
          <a:r>
            <a:rPr lang="es-ES" sz="2700" b="0" kern="1200" dirty="0" smtClean="0">
              <a:solidFill>
                <a:schemeClr val="tx1"/>
              </a:solidFill>
            </a:rPr>
            <a:t>Edad Moderna </a:t>
          </a:r>
          <a:r>
            <a:rPr lang="es-ES" sz="2700" kern="1200" dirty="0" smtClean="0">
              <a:solidFill>
                <a:schemeClr val="tx1"/>
              </a:solidFill>
            </a:rPr>
            <a:t>es el tercero de los periodos históricos en los que se divide tradicionalmente en Occidente la Historia Universal. 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21908" y="1728208"/>
        <a:ext cx="2831977" cy="3946758"/>
      </dsp:txXfrm>
    </dsp:sp>
    <dsp:sp modelId="{4D1115BE-97CD-45FE-B7BD-43C9EFE5FFF5}">
      <dsp:nvSpPr>
        <dsp:cNvPr id="0" name=""/>
        <dsp:cNvSpPr/>
      </dsp:nvSpPr>
      <dsp:spPr>
        <a:xfrm>
          <a:off x="2843436" y="1728208"/>
          <a:ext cx="2831977" cy="3946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>
              <a:solidFill>
                <a:schemeClr val="tx1"/>
              </a:solidFill>
            </a:rPr>
            <a:t>La Edad Moderna sería el periodo en que triunfan los valores de la modernidad (el progreso, la comunicación, la razón).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2843436" y="1728208"/>
        <a:ext cx="2831977" cy="3946758"/>
      </dsp:txXfrm>
    </dsp:sp>
    <dsp:sp modelId="{488F2502-66A2-42F3-ADE3-29749C5A8D29}">
      <dsp:nvSpPr>
        <dsp:cNvPr id="0" name=""/>
        <dsp:cNvSpPr/>
      </dsp:nvSpPr>
      <dsp:spPr>
        <a:xfrm>
          <a:off x="5672260" y="1728208"/>
          <a:ext cx="2831977" cy="3946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0" kern="1200" dirty="0" smtClean="0">
              <a:solidFill>
                <a:schemeClr val="tx1"/>
              </a:solidFill>
            </a:rPr>
            <a:t>El espíritu de la Edad Moderna buscaría su referente en un pasado anterior, la Edad Antigua identificada como Época Clásica.</a:t>
          </a:r>
          <a:endParaRPr lang="es-MX" sz="2700" b="0" kern="1200" dirty="0">
            <a:solidFill>
              <a:schemeClr val="tx1"/>
            </a:solidFill>
          </a:endParaRPr>
        </a:p>
      </dsp:txBody>
      <dsp:txXfrm>
        <a:off x="5672260" y="1728208"/>
        <a:ext cx="2831977" cy="3946758"/>
      </dsp:txXfrm>
    </dsp:sp>
    <dsp:sp modelId="{C44A607F-B2F8-4412-BC87-5A8CB81248AA}">
      <dsp:nvSpPr>
        <dsp:cNvPr id="0" name=""/>
        <dsp:cNvSpPr/>
      </dsp:nvSpPr>
      <dsp:spPr>
        <a:xfrm>
          <a:off x="0" y="5826167"/>
          <a:ext cx="8504238" cy="4385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553379-1F34-4C44-A116-C9B8E37F6069}" type="datetimeFigureOut">
              <a:rPr lang="es-MX"/>
              <a:pPr>
                <a:defRPr/>
              </a:pPr>
              <a:t>22/03/2015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EF77E2-5C53-4FD7-A250-71AD8A191F1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2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25E9E9-A23B-4C45-8F0A-9CA13B916815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A757FD-8945-44C5-B531-14013D615515}" type="slidenum">
              <a:rPr lang="es-ES" sz="1200" smtClean="0"/>
              <a:pPr eaLnBrk="1" hangingPunct="1"/>
              <a:t>10</a:t>
            </a:fld>
            <a:endParaRPr lang="es-E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C7B3BD8-6F2D-4098-8487-E041A48CDD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222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182A-2BB7-401D-90FE-5CEC3E78FC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53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10 Elipse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11 Elipse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9503-3C1B-40BF-8E37-B2E28434E1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4749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F34B-30E3-43EA-9E03-446D4AC665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164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12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E93789B-A679-4D22-834D-19E2C28ACB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88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FE4F-8EEB-400E-9DB6-AFE4EB52E8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723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15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16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2E6BE4D-3FF9-40A1-9903-BBAA91C634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080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38CDB-B582-49AC-8981-1CBE68E705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951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2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E80B81-6196-4435-892D-43DC2FB74B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0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12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4D42D9A-DD2D-45B4-8A17-696678CF90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047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12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29AB4-D507-4E5A-903C-458A2D7D2D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60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14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45E7585-4303-4D3E-8667-CE7C25A22A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8" name="21 Marcador de título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2 Título"/>
          <p:cNvSpPr>
            <a:spLocks noGrp="1"/>
          </p:cNvSpPr>
          <p:nvPr>
            <p:ph type="ctrTitle"/>
          </p:nvPr>
        </p:nvSpPr>
        <p:spPr>
          <a:xfrm>
            <a:off x="684213" y="404813"/>
            <a:ext cx="7772400" cy="863600"/>
          </a:xfrm>
        </p:spPr>
        <p:txBody>
          <a:bodyPr/>
          <a:lstStyle/>
          <a:p>
            <a:pPr eaLnBrk="1" hangingPunct="1"/>
            <a:r>
              <a:rPr lang="es-ES_tradnl" smtClean="0"/>
              <a:t>ESTADO MODERNO</a:t>
            </a:r>
            <a:endParaRPr lang="es-MX" smtClean="0"/>
          </a:p>
        </p:txBody>
      </p:sp>
      <p:pic>
        <p:nvPicPr>
          <p:cNvPr id="13316" name="Picture 7" descr="http://t3.gstatic.com/images?q=tbn:ANd9GcQzudvBcdqZIhA626NbgB3a15hUYRmdrvPV3B53bmN-xbvhY8-e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700213"/>
            <a:ext cx="4319588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 idx="4294967295"/>
          </p:nvPr>
        </p:nvSpPr>
        <p:spPr>
          <a:xfrm>
            <a:off x="684213" y="0"/>
            <a:ext cx="8229600" cy="647700"/>
          </a:xfrm>
        </p:spPr>
        <p:txBody>
          <a:bodyPr/>
          <a:lstStyle/>
          <a:p>
            <a:pPr eaLnBrk="1" hangingPunct="1"/>
            <a:r>
              <a:rPr lang="es-ES" smtClean="0"/>
              <a:t> Estado Moderno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395288" y="1196975"/>
            <a:ext cx="2362200" cy="1722438"/>
          </a:xfrm>
        </p:spPr>
        <p:txBody>
          <a:bodyPr/>
          <a:lstStyle/>
          <a:p>
            <a:pPr eaLnBrk="1" hangingPunct="1"/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>La delimitación de un territorio con fronteras bien definidas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59113" y="4652963"/>
            <a:ext cx="5638800" cy="166370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Importancia de las ciudades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Desarrollo del Comercio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Influencia burguesa y artesana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Reconocimiento del Poder Real </a:t>
            </a:r>
            <a:endParaRPr lang="es-MX" sz="2000" dirty="0"/>
          </a:p>
        </p:txBody>
      </p:sp>
      <p:pic>
        <p:nvPicPr>
          <p:cNvPr id="23556" name="Picture 2" descr="http://t3.gstatic.com/images?q=tbn:ANd9GcSlOmvKfIgyKAHfJTrOU4pGSD9kH7vHEj1HkNduNd00n3yZ__IJy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692150"/>
            <a:ext cx="5545138" cy="373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395288" y="1196975"/>
            <a:ext cx="2362200" cy="1722438"/>
          </a:xfrm>
        </p:spPr>
        <p:txBody>
          <a:bodyPr/>
          <a:lstStyle/>
          <a:p>
            <a:pPr eaLnBrk="1" hangingPunct="1"/>
            <a:r>
              <a:rPr lang="es-MX" smtClean="0"/>
              <a:t>La unidad cultural y lingüística</a:t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endParaRPr lang="es-MX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59113" y="5300663"/>
            <a:ext cx="5638800" cy="1008062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Cercanía territorial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Facilidad de comunicación </a:t>
            </a:r>
            <a:endParaRPr lang="es-MX" sz="2000" dirty="0"/>
          </a:p>
        </p:txBody>
      </p:sp>
      <p:pic>
        <p:nvPicPr>
          <p:cNvPr id="24580" name="Picture 2" descr="http://t2.gstatic.com/images?q=tbn:ANd9GcSUqTeaj6MyxI7HaPlXxifkVDaZ_jxpEqAuBjVcxceC8MCdEGcda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24175"/>
            <a:ext cx="24955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4" descr="http://t2.gstatic.com/images?q=tbn:ANd9GcQBScqYOj40pqCXHGZYiWaLFDDWV-TBsNMNFEN6LMM07OEN_Xcoj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836613"/>
            <a:ext cx="559435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395288" y="1196975"/>
            <a:ext cx="2362200" cy="1722438"/>
          </a:xfrm>
        </p:spPr>
        <p:txBody>
          <a:bodyPr/>
          <a:lstStyle/>
          <a:p>
            <a:pPr eaLnBrk="1" hangingPunct="1"/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>La centralización política</a:t>
            </a:r>
            <a:br>
              <a:rPr lang="es-MX" smtClean="0"/>
            </a:br>
            <a:endParaRPr lang="es-MX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132138" y="5013325"/>
            <a:ext cx="5638800" cy="129540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Monarca </a:t>
            </a:r>
            <a:r>
              <a:rPr lang="es-ES_tradnl" sz="2000" dirty="0" smtClean="0">
                <a:sym typeface="Wingdings" pitchFamily="2" charset="2"/>
              </a:rPr>
              <a:t> apoyado por la Burguesía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>
                <a:sym typeface="Wingdings" pitchFamily="2" charset="2"/>
              </a:rPr>
              <a:t>Apoyo y legitimación de la autoridad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>
                <a:sym typeface="Wingdings" pitchFamily="2" charset="2"/>
              </a:rPr>
              <a:t>Justificación jurídica de la monarquía</a:t>
            </a:r>
            <a:endParaRPr lang="es-MX" sz="2000" dirty="0"/>
          </a:p>
        </p:txBody>
      </p:sp>
      <p:pic>
        <p:nvPicPr>
          <p:cNvPr id="25604" name="Picture 2" descr="http://t2.gstatic.com/images?q=tbn:ANd9GcSmigx7xCEowVaUqEXvQqoNHJ7bXfGgsfNBcTWL19qs7a6TXPy2K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620713"/>
            <a:ext cx="5689600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 descr="http://t1.gstatic.com/images?q=tbn:ANd9GcQ1w3fYSsWVrhvOWVCOTDC_W7CnLYtEvWAd93abMCpUSnavEh47_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68638"/>
            <a:ext cx="1905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>
          <a:xfrm>
            <a:off x="395288" y="1268413"/>
            <a:ext cx="2362200" cy="2808287"/>
          </a:xfrm>
        </p:spPr>
        <p:txBody>
          <a:bodyPr/>
          <a:lstStyle/>
          <a:p>
            <a:pPr eaLnBrk="1" hangingPunct="1"/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> </a:t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/>
            </a:r>
            <a:br>
              <a:rPr lang="es-MX" smtClean="0"/>
            </a:br>
            <a:r>
              <a:rPr lang="es-MX" smtClean="0"/>
              <a:t>La constitución de un ejército como fuerza exclusiva del Estado</a:t>
            </a:r>
            <a:br>
              <a:rPr lang="es-MX" smtClean="0"/>
            </a:br>
            <a:r>
              <a:rPr lang="es-ES" smtClean="0"/>
              <a:t/>
            </a:r>
            <a:br>
              <a:rPr lang="es-ES" smtClean="0"/>
            </a:br>
            <a:endParaRPr lang="es-MX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059113" y="4652963"/>
            <a:ext cx="5638800" cy="166370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/>
              <a:t>Fuerza exclusiva del Estado </a:t>
            </a:r>
            <a:r>
              <a:rPr lang="es-ES_tradnl" sz="2000" dirty="0" smtClean="0">
                <a:sym typeface="Wingdings" pitchFamily="2" charset="2"/>
              </a:rPr>
              <a:t> Ejercito Nacional.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>
                <a:sym typeface="Wingdings" pitchFamily="2" charset="2"/>
              </a:rPr>
              <a:t>Su función era resguardar las fronteras y combatir internamente a los enemigos del Monarca.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000" dirty="0" smtClean="0">
                <a:sym typeface="Wingdings" pitchFamily="2" charset="2"/>
              </a:rPr>
              <a:t>Interés Colectivo</a:t>
            </a:r>
            <a:endParaRPr lang="es-MX" sz="2000" dirty="0"/>
          </a:p>
        </p:txBody>
      </p:sp>
      <p:pic>
        <p:nvPicPr>
          <p:cNvPr id="26628" name="Picture 2" descr="http://t3.gstatic.com/images?q=tbn:ANd9GcQxDpVvd2YVHp36-4FczIp4IMvGQ581Vlj8qoTUpGk-4Yi8IVF2K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4813"/>
            <a:ext cx="5040313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Marcador de contenido"/>
          <p:cNvSpPr>
            <a:spLocks noGrp="1"/>
          </p:cNvSpPr>
          <p:nvPr>
            <p:ph sz="quarter" idx="1"/>
          </p:nvPr>
        </p:nvSpPr>
        <p:spPr>
          <a:xfrm>
            <a:off x="3563938" y="1557338"/>
            <a:ext cx="5170487" cy="4679950"/>
          </a:xfrm>
        </p:spPr>
        <p:txBody>
          <a:bodyPr/>
          <a:lstStyle/>
          <a:p>
            <a:pPr eaLnBrk="1" hangingPunct="1"/>
            <a:r>
              <a:rPr lang="es-CL" sz="2000" smtClean="0"/>
              <a:t>Apoyo a los monarcas</a:t>
            </a:r>
          </a:p>
          <a:p>
            <a:pPr eaLnBrk="1" hangingPunct="1"/>
            <a:r>
              <a:rPr lang="es-CL" sz="2000" smtClean="0"/>
              <a:t>Ocupan el lugar de los nobles en los puestos de:</a:t>
            </a:r>
            <a:endParaRPr lang="es-CL" sz="1500" smtClean="0"/>
          </a:p>
          <a:p>
            <a:pPr eaLnBrk="1" hangingPunct="1">
              <a:buFont typeface="Wingdings 2" pitchFamily="18" charset="2"/>
              <a:buNone/>
            </a:pPr>
            <a:r>
              <a:rPr lang="es-CL" sz="2000" smtClean="0"/>
              <a:t>		</a:t>
            </a:r>
            <a:r>
              <a:rPr lang="es-CL" sz="2000" smtClean="0">
                <a:sym typeface="Wingdings" pitchFamily="2" charset="2"/>
              </a:rPr>
              <a:t> Administración del Estado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CL" sz="2000" smtClean="0">
                <a:sym typeface="Wingdings" pitchFamily="2" charset="2"/>
              </a:rPr>
              <a:t>		 Distribución de  la Justicia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CL" sz="2000" smtClean="0">
                <a:sym typeface="Wingdings" pitchFamily="2" charset="2"/>
              </a:rPr>
              <a:t>		 Control de autoridades locales</a:t>
            </a:r>
          </a:p>
          <a:p>
            <a:pPr eaLnBrk="1" hangingPunct="1"/>
            <a:r>
              <a:rPr lang="es-CL" sz="2000" smtClean="0">
                <a:sym typeface="Wingdings" pitchFamily="2" charset="2"/>
              </a:rPr>
              <a:t>Protección para sus actividades comerciales y manufacturera.  </a:t>
            </a:r>
            <a:endParaRPr lang="es-CL" sz="2000" smtClean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989138"/>
            <a:ext cx="2362200" cy="9906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s-CL" sz="20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s-CL" sz="2000" b="1" dirty="0">
                <a:latin typeface="+mj-lt"/>
                <a:ea typeface="+mj-ea"/>
                <a:cs typeface="+mj-cs"/>
              </a:rPr>
              <a:t>La Burguesía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2268538" y="2276475"/>
            <a:ext cx="1223962" cy="576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683568" y="5157192"/>
            <a:ext cx="7848872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dirty="0"/>
              <a:t>La clase burguesa cada día era más rica y poderosa y el Estado ampliaba sus dominios territoriales, su organización administrativa, la fuerza de su poder, etc.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/>
          <a:lstStyle/>
          <a:p>
            <a:pPr eaLnBrk="1" hangingPunct="1"/>
            <a:r>
              <a:rPr lang="es-MX" sz="2800" b="1" smtClean="0"/>
              <a:t>Estado y Poder Político</a:t>
            </a:r>
            <a:endParaRPr lang="es-MX" sz="2800" smtClean="0"/>
          </a:p>
        </p:txBody>
      </p:sp>
      <p:sp>
        <p:nvSpPr>
          <p:cNvPr id="28675" name="2 Marcador de contenido"/>
          <p:cNvSpPr>
            <a:spLocks noGrp="1"/>
          </p:cNvSpPr>
          <p:nvPr>
            <p:ph sz="half" idx="1"/>
          </p:nvPr>
        </p:nvSpPr>
        <p:spPr>
          <a:xfrm>
            <a:off x="301625" y="1484313"/>
            <a:ext cx="4038600" cy="4897437"/>
          </a:xfrm>
        </p:spPr>
        <p:txBody>
          <a:bodyPr/>
          <a:lstStyle/>
          <a:p>
            <a:pPr lvl="1" algn="ctr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s-MX" sz="2000" b="1" smtClean="0"/>
              <a:t>	Características de la centralización monárquica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endParaRPr lang="es-MX" sz="180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s-MX" sz="1800" smtClean="0">
                <a:solidFill>
                  <a:schemeClr val="tx1"/>
                </a:solidFill>
              </a:rPr>
              <a:t>La suma de todos los poderes en manos del monarca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endParaRPr lang="es-MX" sz="180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s-MX" sz="1800" smtClean="0">
                <a:solidFill>
                  <a:schemeClr val="tx1"/>
                </a:solidFill>
              </a:rPr>
              <a:t>La realeza es fruto de la voluntad divina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endParaRPr lang="es-MX" sz="180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s-MX" sz="1800" smtClean="0">
                <a:solidFill>
                  <a:schemeClr val="tx1"/>
                </a:solidFill>
              </a:rPr>
              <a:t> El Rey mantendrá dominio absoluto sobre sus súbditos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endParaRPr lang="es-MX" sz="180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s-MX" sz="1800" smtClean="0">
                <a:solidFill>
                  <a:schemeClr val="tx1"/>
                </a:solidFill>
              </a:rPr>
              <a:t>El Rey decreta leyes, administra justicia, fija impuestos y controla las finanzas del reino</a:t>
            </a:r>
          </a:p>
          <a:p>
            <a:pPr eaLnBrk="1" hangingPunct="1"/>
            <a:endParaRPr lang="es-MX" smtClean="0"/>
          </a:p>
        </p:txBody>
      </p:sp>
      <p:sp>
        <p:nvSpPr>
          <p:cNvPr id="28676" name="3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endParaRPr lang="es-MX" smtClean="0"/>
          </a:p>
        </p:txBody>
      </p:sp>
      <p:pic>
        <p:nvPicPr>
          <p:cNvPr id="28677" name="Picture 2" descr="http://t1.gstatic.com/images?q=tbn:ANd9GcSoWmaw_FGS43Pu4gcjd9ygE2mZJnjCrGDlLNu131kv4oOelq0psrbwUpZ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916113"/>
            <a:ext cx="4024313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500438" y="642938"/>
            <a:ext cx="4500562" cy="500062"/>
          </a:xfrm>
          <a:prstGeom prst="rect">
            <a:avLst/>
          </a:prstGeom>
          <a:solidFill>
            <a:srgbClr val="F4E73E"/>
          </a:solidFill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>
                <a:latin typeface="+mj-lt"/>
                <a:ea typeface="+mj-ea"/>
                <a:cs typeface="+mj-cs"/>
              </a:rPr>
              <a:t>El Estado Moderno</a:t>
            </a:r>
          </a:p>
        </p:txBody>
      </p:sp>
      <p:sp>
        <p:nvSpPr>
          <p:cNvPr id="29699" name="2 CuadroTexto"/>
          <p:cNvSpPr txBox="1">
            <a:spLocks noChangeArrowheads="1"/>
          </p:cNvSpPr>
          <p:nvPr/>
        </p:nvSpPr>
        <p:spPr bwMode="auto">
          <a:xfrm>
            <a:off x="323850" y="1989138"/>
            <a:ext cx="181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b="1">
                <a:latin typeface="Calibri" pitchFamily="34" charset="0"/>
              </a:rPr>
              <a:t>Alianzas políticas</a:t>
            </a:r>
          </a:p>
        </p:txBody>
      </p:sp>
      <p:sp>
        <p:nvSpPr>
          <p:cNvPr id="29700" name="3 Rectángulo"/>
          <p:cNvSpPr>
            <a:spLocks noChangeArrowheads="1"/>
          </p:cNvSpPr>
          <p:nvPr/>
        </p:nvSpPr>
        <p:spPr bwMode="auto">
          <a:xfrm>
            <a:off x="684213" y="2420938"/>
            <a:ext cx="15525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>
                <a:latin typeface="Calibri" pitchFamily="34" charset="0"/>
              </a:rPr>
              <a:t>Con el Papa y con la burguesía</a:t>
            </a:r>
            <a:endParaRPr lang="es-ES" sz="1400">
              <a:latin typeface="Calibri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258888" y="1125538"/>
            <a:ext cx="0" cy="790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2" idx="1"/>
          </p:cNvCxnSpPr>
          <p:nvPr/>
        </p:nvCxnSpPr>
        <p:spPr>
          <a:xfrm flipH="1">
            <a:off x="1547813" y="893763"/>
            <a:ext cx="1952625" cy="157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3" name="6 CuadroTexto"/>
          <p:cNvSpPr txBox="1">
            <a:spLocks noChangeArrowheads="1"/>
          </p:cNvSpPr>
          <p:nvPr/>
        </p:nvSpPr>
        <p:spPr bwMode="auto">
          <a:xfrm>
            <a:off x="539750" y="4292600"/>
            <a:ext cx="206057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sz="1400" dirty="0">
                <a:latin typeface="Calibri" pitchFamily="34" charset="0"/>
              </a:rPr>
              <a:t>Milán, Génova, Venecia,</a:t>
            </a:r>
            <a:br>
              <a:rPr lang="es-ES" sz="1400" dirty="0">
                <a:latin typeface="Calibri" pitchFamily="34" charset="0"/>
              </a:rPr>
            </a:br>
            <a:r>
              <a:rPr lang="es-ES" sz="1400" dirty="0">
                <a:latin typeface="Calibri" pitchFamily="34" charset="0"/>
              </a:rPr>
              <a:t>Bolonia, Florencia, Roma,</a:t>
            </a:r>
            <a:br>
              <a:rPr lang="es-ES" sz="1400" dirty="0">
                <a:latin typeface="Calibri" pitchFamily="34" charset="0"/>
              </a:rPr>
            </a:br>
            <a:r>
              <a:rPr lang="es-ES" sz="1400" dirty="0">
                <a:latin typeface="Calibri" pitchFamily="34" charset="0"/>
              </a:rPr>
              <a:t>Nápoles, Palermo, Granada, </a:t>
            </a:r>
            <a:br>
              <a:rPr lang="es-ES" sz="1400" dirty="0">
                <a:latin typeface="Calibri" pitchFamily="34" charset="0"/>
              </a:rPr>
            </a:br>
            <a:r>
              <a:rPr lang="es-ES" sz="1400" dirty="0">
                <a:latin typeface="Calibri" pitchFamily="34" charset="0"/>
              </a:rPr>
              <a:t>Valencia, Lyon, París, </a:t>
            </a:r>
            <a:r>
              <a:rPr lang="es-ES" sz="1400" dirty="0" err="1">
                <a:latin typeface="Calibri" pitchFamily="34" charset="0"/>
              </a:rPr>
              <a:t>Rouen</a:t>
            </a:r>
            <a:r>
              <a:rPr lang="es-ES" sz="1400" dirty="0">
                <a:latin typeface="Calibri" pitchFamily="34" charset="0"/>
              </a:rPr>
              <a:t>, </a:t>
            </a:r>
            <a:br>
              <a:rPr lang="es-ES" sz="1400" dirty="0">
                <a:latin typeface="Calibri" pitchFamily="34" charset="0"/>
              </a:rPr>
            </a:br>
            <a:r>
              <a:rPr lang="es-ES" sz="1400" dirty="0">
                <a:latin typeface="Calibri" pitchFamily="34" charset="0"/>
              </a:rPr>
              <a:t>Amberes y Londres.</a:t>
            </a:r>
            <a:br>
              <a:rPr lang="es-ES" sz="1400" dirty="0">
                <a:latin typeface="Calibri" pitchFamily="34" charset="0"/>
              </a:rPr>
            </a:br>
            <a:endParaRPr lang="es-ES" sz="1400" dirty="0">
              <a:latin typeface="Calibri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059113" y="1557338"/>
            <a:ext cx="438150" cy="698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16200000" flipH="1">
            <a:off x="1224756" y="3104357"/>
            <a:ext cx="2143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6" name="47 Rectángulo"/>
          <p:cNvSpPr>
            <a:spLocks noChangeArrowheads="1"/>
          </p:cNvSpPr>
          <p:nvPr/>
        </p:nvSpPr>
        <p:spPr bwMode="auto">
          <a:xfrm>
            <a:off x="214313" y="785813"/>
            <a:ext cx="1428750" cy="307975"/>
          </a:xfrm>
          <a:prstGeom prst="rect">
            <a:avLst/>
          </a:prstGeom>
          <a:solidFill>
            <a:srgbClr val="D7E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 b="1">
                <a:solidFill>
                  <a:srgbClr val="002060"/>
                </a:solidFill>
                <a:latin typeface="Calibri" pitchFamily="34" charset="0"/>
              </a:rPr>
              <a:t>MECANISMOS</a:t>
            </a:r>
            <a:endParaRPr lang="es-ES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9707" name="50 CuadroTexto"/>
          <p:cNvSpPr txBox="1">
            <a:spLocks noChangeArrowheads="1"/>
          </p:cNvSpPr>
          <p:nvPr/>
        </p:nvSpPr>
        <p:spPr bwMode="auto">
          <a:xfrm>
            <a:off x="250825" y="3429000"/>
            <a:ext cx="2592388" cy="830263"/>
          </a:xfrm>
          <a:prstGeom prst="rect">
            <a:avLst/>
          </a:prstGeom>
          <a:solidFill>
            <a:srgbClr val="D7E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b="1">
                <a:latin typeface="Calibri" pitchFamily="34" charset="0"/>
              </a:rPr>
              <a:t>Las ciudades estado</a:t>
            </a:r>
          </a:p>
        </p:txBody>
      </p:sp>
      <p:sp>
        <p:nvSpPr>
          <p:cNvPr id="29708" name="59 Rectángulo"/>
          <p:cNvSpPr>
            <a:spLocks noChangeArrowheads="1"/>
          </p:cNvSpPr>
          <p:nvPr/>
        </p:nvSpPr>
        <p:spPr bwMode="auto">
          <a:xfrm>
            <a:off x="2411413" y="1196975"/>
            <a:ext cx="1295400" cy="304800"/>
          </a:xfrm>
          <a:prstGeom prst="rect">
            <a:avLst/>
          </a:prstGeom>
          <a:solidFill>
            <a:srgbClr val="D7E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rgbClr val="002060"/>
                </a:solidFill>
                <a:latin typeface="Calibri" pitchFamily="34" charset="0"/>
              </a:rPr>
              <a:t>EJEMPLOS</a:t>
            </a:r>
            <a:endParaRPr lang="es-ES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9709" name="50 CuadroTexto"/>
          <p:cNvSpPr txBox="1">
            <a:spLocks noChangeArrowheads="1"/>
          </p:cNvSpPr>
          <p:nvPr/>
        </p:nvSpPr>
        <p:spPr bwMode="auto">
          <a:xfrm>
            <a:off x="3419475" y="20605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b="1">
                <a:latin typeface="Calibri" pitchFamily="34" charset="0"/>
              </a:rPr>
              <a:t>España</a:t>
            </a:r>
          </a:p>
        </p:txBody>
      </p:sp>
      <p:sp>
        <p:nvSpPr>
          <p:cNvPr id="29710" name="51 Rectángulo"/>
          <p:cNvSpPr>
            <a:spLocks noChangeArrowheads="1"/>
          </p:cNvSpPr>
          <p:nvPr/>
        </p:nvSpPr>
        <p:spPr bwMode="auto">
          <a:xfrm>
            <a:off x="5724525" y="1700213"/>
            <a:ext cx="2357438" cy="11684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>
                <a:latin typeface="Calibri" pitchFamily="34" charset="0"/>
              </a:rPr>
              <a:t>Los “Reyes Católicos”, con el apoyo del Papa y la burguesía comercial, por ejemplo lograron vencer en su “Guerra de Reconquista” </a:t>
            </a:r>
            <a:endParaRPr lang="es-ES" sz="1400">
              <a:latin typeface="Calibri" pitchFamily="34" charset="0"/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4572000" y="2276475"/>
            <a:ext cx="515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endCxn id="29713" idx="1"/>
          </p:cNvCxnSpPr>
          <p:nvPr/>
        </p:nvCxnSpPr>
        <p:spPr>
          <a:xfrm>
            <a:off x="2987675" y="1557338"/>
            <a:ext cx="431800" cy="1697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3" name="50 CuadroTexto"/>
          <p:cNvSpPr txBox="1">
            <a:spLocks noChangeArrowheads="1"/>
          </p:cNvSpPr>
          <p:nvPr/>
        </p:nvSpPr>
        <p:spPr bwMode="auto">
          <a:xfrm>
            <a:off x="3419475" y="3068638"/>
            <a:ext cx="869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b="1">
                <a:latin typeface="Calibri" pitchFamily="34" charset="0"/>
              </a:rPr>
              <a:t>Francia</a:t>
            </a:r>
          </a:p>
        </p:txBody>
      </p:sp>
      <p:sp>
        <p:nvSpPr>
          <p:cNvPr id="29714" name="51 Rectángulo"/>
          <p:cNvSpPr>
            <a:spLocks noChangeArrowheads="1"/>
          </p:cNvSpPr>
          <p:nvPr/>
        </p:nvSpPr>
        <p:spPr bwMode="auto">
          <a:xfrm>
            <a:off x="5795963" y="3068638"/>
            <a:ext cx="2286000" cy="95408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>
                <a:latin typeface="Calibri" pitchFamily="34" charset="0"/>
              </a:rPr>
              <a:t>Se impone la monarquía al expulsar a los ingleses al finalizar la Guerra de los Cien Años (1338-1453)</a:t>
            </a:r>
            <a:endParaRPr lang="es-ES" sz="1400">
              <a:latin typeface="Calibri" pitchFamily="34" charset="0"/>
            </a:endParaRPr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4643438" y="3357563"/>
            <a:ext cx="444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2916238" y="1557338"/>
            <a:ext cx="509587" cy="2914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7" name="50 CuadroTexto"/>
          <p:cNvSpPr txBox="1">
            <a:spLocks noChangeArrowheads="1"/>
          </p:cNvSpPr>
          <p:nvPr/>
        </p:nvSpPr>
        <p:spPr bwMode="auto">
          <a:xfrm>
            <a:off x="3059114" y="4365625"/>
            <a:ext cx="157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b="1" dirty="0">
                <a:latin typeface="Calibri" pitchFamily="34" charset="0"/>
              </a:rPr>
              <a:t>Inglaterra</a:t>
            </a:r>
          </a:p>
        </p:txBody>
      </p:sp>
      <p:sp>
        <p:nvSpPr>
          <p:cNvPr id="29718" name="51 Rectángulo"/>
          <p:cNvSpPr>
            <a:spLocks noChangeArrowheads="1"/>
          </p:cNvSpPr>
          <p:nvPr/>
        </p:nvSpPr>
        <p:spPr bwMode="auto">
          <a:xfrm>
            <a:off x="5795963" y="4221163"/>
            <a:ext cx="2143125" cy="1600200"/>
          </a:xfrm>
          <a:prstGeom prst="rect">
            <a:avLst/>
          </a:prstGeom>
          <a:solidFill>
            <a:srgbClr val="D7E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1400">
                <a:latin typeface="Calibri" pitchFamily="34" charset="0"/>
              </a:rPr>
              <a:t>Enrique VIII  (dinastía Tudor), somete a la nobleza tras la guerra civil “ DE las Dos Rosas”(1485-1509), donde se enfrentan las casas de los York y  Lancaster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>
            <a:off x="4643438" y="4581525"/>
            <a:ext cx="444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5292080" y="6092858"/>
            <a:ext cx="36422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00" dirty="0" smtClean="0">
                <a:latin typeface="Arial Narrow" pitchFamily="34" charset="0"/>
              </a:rPr>
              <a:t>http://es.slideshare.net/anny6766/estado-moderno-20371571?related=3</a:t>
            </a:r>
            <a:endParaRPr lang="es-CO" sz="1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625" y="332656"/>
          <a:ext cx="850423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85750" y="428625"/>
            <a:ext cx="86439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s-ES_tradnl" sz="4000" b="1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s-ES_tradnl" sz="4000" b="1">
                <a:solidFill>
                  <a:srgbClr val="FFFF66"/>
                </a:solidFill>
                <a:latin typeface="Arial" charset="0"/>
              </a:rPr>
              <a:t>Edad Moderna</a:t>
            </a:r>
            <a:endParaRPr lang="es-ES_tradnl" b="1">
              <a:solidFill>
                <a:schemeClr val="bg1"/>
              </a:solidFill>
            </a:endParaRPr>
          </a:p>
          <a:p>
            <a:pPr eaLnBrk="1" hangingPunct="1"/>
            <a:r>
              <a:rPr lang="es-ES_tradnl">
                <a:solidFill>
                  <a:schemeClr val="bg1"/>
                </a:solidFill>
              </a:rPr>
              <a:t>	     </a:t>
            </a:r>
            <a:r>
              <a:rPr lang="es-ES_tradnl" b="1">
                <a:solidFill>
                  <a:schemeClr val="bg1"/>
                </a:solidFill>
              </a:rPr>
              <a:t>s. XV					s. XVIII</a:t>
            </a:r>
            <a:endParaRPr lang="es-ES_tradnl">
              <a:solidFill>
                <a:schemeClr val="bg1"/>
              </a:solidFill>
            </a:endParaRPr>
          </a:p>
          <a:p>
            <a:pPr eaLnBrk="1" hangingPunct="1"/>
            <a:endParaRPr lang="es-ES_tradnl">
              <a:solidFill>
                <a:schemeClr val="bg1"/>
              </a:solidFill>
            </a:endParaRPr>
          </a:p>
          <a:p>
            <a:pPr eaLnBrk="1" hangingPunct="1"/>
            <a:r>
              <a:rPr lang="es-ES_tradnl">
                <a:solidFill>
                  <a:schemeClr val="bg1"/>
                </a:solidFill>
              </a:rPr>
              <a:t>	     </a:t>
            </a:r>
            <a:r>
              <a:rPr lang="es-ES_tradnl">
                <a:solidFill>
                  <a:srgbClr val="FFFFCC"/>
                </a:solidFill>
                <a:latin typeface="Arial" charset="0"/>
              </a:rPr>
              <a:t>1453				            1789</a:t>
            </a:r>
          </a:p>
          <a:p>
            <a:pPr eaLnBrk="1" hangingPunct="1"/>
            <a:r>
              <a:rPr lang="es-ES_tradnl">
                <a:solidFill>
                  <a:srgbClr val="FFFFCC"/>
                </a:solidFill>
                <a:latin typeface="Arial" charset="0"/>
              </a:rPr>
              <a:t>Caída de Constantinopla	                             Revolución</a:t>
            </a:r>
          </a:p>
          <a:p>
            <a:pPr eaLnBrk="1" hangingPunct="1"/>
            <a:r>
              <a:rPr lang="es-ES_tradnl">
                <a:solidFill>
                  <a:srgbClr val="FFFFCC"/>
                </a:solidFill>
                <a:latin typeface="Arial" charset="0"/>
              </a:rPr>
              <a:t>     Turcos Otomanos</a:t>
            </a:r>
            <a:r>
              <a:rPr lang="es-ES_tradnl">
                <a:solidFill>
                  <a:srgbClr val="FFFFCC"/>
                </a:solidFill>
              </a:rPr>
              <a:t> </a:t>
            </a:r>
            <a:r>
              <a:rPr lang="es-ES_tradnl">
                <a:solidFill>
                  <a:srgbClr val="FFFFCC"/>
                </a:solidFill>
                <a:latin typeface="Arial" charset="0"/>
              </a:rPr>
              <a:t>                                       Francesa</a:t>
            </a: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042988" y="1647825"/>
            <a:ext cx="7086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881188" y="1571625"/>
            <a:ext cx="152400" cy="152400"/>
          </a:xfrm>
          <a:prstGeom prst="flowChartConnector">
            <a:avLst/>
          </a:prstGeom>
          <a:solidFill>
            <a:srgbClr val="99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062788" y="1571625"/>
            <a:ext cx="152400" cy="152400"/>
          </a:xfrm>
          <a:prstGeom prst="flowChartConnector">
            <a:avLst/>
          </a:prstGeom>
          <a:solidFill>
            <a:srgbClr val="99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572000" y="2057400"/>
            <a:ext cx="533400" cy="1371600"/>
          </a:xfrm>
          <a:prstGeom prst="downArrow">
            <a:avLst>
              <a:gd name="adj1" fmla="val 50000"/>
              <a:gd name="adj2" fmla="val 642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23850" y="3573463"/>
            <a:ext cx="857250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Procesos</a:t>
            </a:r>
          </a:p>
          <a:p>
            <a:pPr algn="ctr" eaLnBrk="1" hangingPunct="1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algn="ctr" eaLnBrk="1" hangingPunct="1">
              <a:spcBef>
                <a:spcPct val="10000"/>
              </a:spcBef>
            </a:pPr>
            <a:r>
              <a:rPr lang="en-US" sz="1800" b="1">
                <a:latin typeface="Arial" charset="0"/>
              </a:rPr>
              <a:t>Social: </a:t>
            </a:r>
            <a:r>
              <a:rPr lang="en-US" sz="1800">
                <a:latin typeface="Arial" charset="0"/>
              </a:rPr>
              <a:t>Consolidación de la Burguesía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sz="1800" b="1">
                <a:latin typeface="Arial" charset="0"/>
              </a:rPr>
              <a:t>Económico</a:t>
            </a:r>
            <a:r>
              <a:rPr lang="en-US" sz="1800">
                <a:latin typeface="Arial" charset="0"/>
              </a:rPr>
              <a:t>: Mercantilismo, Capitalismo y Economía mundo</a:t>
            </a:r>
            <a:r>
              <a:rPr lang="en-US" sz="1800" b="1">
                <a:latin typeface="Arial" charset="0"/>
              </a:rPr>
              <a:t> 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sz="1800" b="1">
                <a:latin typeface="Arial" charset="0"/>
              </a:rPr>
              <a:t>Cultural</a:t>
            </a:r>
            <a:r>
              <a:rPr lang="en-US" sz="1800">
                <a:latin typeface="Arial" charset="0"/>
              </a:rPr>
              <a:t>: Renacimiento, Humanismo y Descubrimientos</a:t>
            </a:r>
            <a:endParaRPr lang="en-US" sz="1800" b="1">
              <a:latin typeface="Arial" charset="0"/>
            </a:endParaRPr>
          </a:p>
          <a:p>
            <a:pPr algn="ctr" eaLnBrk="1" hangingPunct="1">
              <a:spcBef>
                <a:spcPct val="10000"/>
              </a:spcBef>
            </a:pPr>
            <a:r>
              <a:rPr lang="en-US" sz="1800" b="1">
                <a:latin typeface="Arial" charset="0"/>
              </a:rPr>
              <a:t>Religioso</a:t>
            </a:r>
            <a:r>
              <a:rPr lang="en-US" sz="1800">
                <a:latin typeface="Arial" charset="0"/>
              </a:rPr>
              <a:t>: Reforma y Contrareforma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Ciencia y tecnología</a:t>
            </a:r>
            <a:r>
              <a:rPr lang="en-US" sz="1800">
                <a:latin typeface="Arial" charset="0"/>
              </a:rPr>
              <a:t>: Navegación e Imprenta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Politico</a:t>
            </a:r>
            <a:r>
              <a:rPr lang="en-US" sz="1800">
                <a:latin typeface="Arial" charset="0"/>
              </a:rPr>
              <a:t>: Estados nacionales y Monarquía absoluta </a:t>
            </a:r>
          </a:p>
          <a:p>
            <a:pPr eaLnBrk="1" hangingPunct="1">
              <a:spcBef>
                <a:spcPct val="10000"/>
              </a:spcBef>
            </a:pP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animBg="1"/>
      <p:bldP spid="3076" grpId="0" animBg="1"/>
      <p:bldP spid="3077" grpId="0" animBg="1"/>
      <p:bldP spid="30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7B9899"/>
                </a:solidFill>
                <a:latin typeface="Comic Sans MS" pitchFamily="66" charset="0"/>
              </a:rPr>
              <a:t>Conceptos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527175"/>
            <a:ext cx="8504238" cy="893763"/>
          </a:xfrm>
          <a:solidFill>
            <a:srgbClr val="FFFFCC"/>
          </a:solidFill>
          <a:ln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es-ES" sz="2400" smtClean="0">
                <a:latin typeface="Comic Sans MS" pitchFamily="66" charset="0"/>
              </a:rPr>
              <a:t>El Estado es la organización jurídica y política de una nación en un territorio definido </a:t>
            </a:r>
            <a:endParaRPr lang="es-ES" sz="2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2636912"/>
            <a:ext cx="8496944" cy="12961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/>
            <a:flatTx/>
          </a:bodyPr>
          <a:lstStyle/>
          <a:p>
            <a:pPr marL="274320" indent="-27432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s-ES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s-ES" dirty="0" err="1">
                <a:solidFill>
                  <a:schemeClr val="tx1"/>
                </a:solidFill>
                <a:latin typeface="Comic Sans MS" pitchFamily="66" charset="0"/>
              </a:rPr>
              <a:t>Nacion</a:t>
            </a:r>
            <a:r>
              <a:rPr lang="es-ES">
                <a:solidFill>
                  <a:schemeClr val="tx1"/>
                </a:solidFill>
                <a:latin typeface="Comic Sans MS" pitchFamily="66" charset="0"/>
              </a:rPr>
              <a:t>: Conjunto </a:t>
            </a:r>
            <a:r>
              <a:rPr lang="es-ES" dirty="0">
                <a:solidFill>
                  <a:schemeClr val="tx1"/>
                </a:solidFill>
                <a:latin typeface="Comic Sans MS" pitchFamily="66" charset="0"/>
              </a:rPr>
              <a:t>de personas que se encuentran unidas por </a:t>
            </a:r>
          </a:p>
          <a:p>
            <a:pPr marL="274320" indent="-27432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s-ES" dirty="0">
                <a:solidFill>
                  <a:schemeClr val="tx1"/>
                </a:solidFill>
                <a:latin typeface="Comic Sans MS" pitchFamily="66" charset="0"/>
              </a:rPr>
              <a:t>	distintos vínculos en común: materiales, espirituales, cultura, religión, lengua, historia, etc. 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3708400" y="4149725"/>
            <a:ext cx="1439863" cy="1079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39750" y="5589588"/>
            <a:ext cx="3240088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Rev. EE.UU.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435600" y="5589588"/>
            <a:ext cx="3240088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Rev. Francesa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/>
              <a:t>Entorno a la gestación y características del Estado Moderno</a:t>
            </a:r>
            <a:endParaRPr lang="es-MX" dirty="0"/>
          </a:p>
        </p:txBody>
      </p:sp>
      <p:sp>
        <p:nvSpPr>
          <p:cNvPr id="17412" name="AutoShape 2" descr="data:image/jpeg;base64,/9j/4AAQSkZJRgABAQAAAQABAAD/2wBDAAkGBwgHBgkIBwgKCgkLDRYPDQwMDRsUFRAWIB0iIiAdHx8kKDQsJCYxJx8fLT0tMTU3Ojo6Iys/RD84QzQ5Ojf/2wBDAQoKCg0MDRoPDxo3JR8lNzc3Nzc3Nzc3Nzc3Nzc3Nzc3Nzc3Nzc3Nzc3Nzc3Nzc3Nzc3Nzc3Nzc3Nzc3Nzc3Nzf/wAARCACDAMYDASIAAhEBAxEB/8QAGwAAAgMBAQEAAAAAAAAAAAAABQYAAwQCBwH/xAA6EAACAQIFAgQEAwcEAgMAAAABAgMEEQAFEiExBkETIlFhFHGBkTKhsRUjQmLB0fAHUuHxJEMWM3L/xAAZAQEBAQEBAQAAAAAAAAAAAAACAQMEAAX/xAAlEQACAgIDAAEDBQAAAAAAAAAAAQIRITEDEkEyE1FSBBQiYXH/2gAMAwEAAhEDEQA/ADs2WfEVvhQx+EtraiNhbvj6enqhWKiSMjsdwTg5SKTJIQ38Qt8sXtJZ997YakwtZFAUEsUul0YNfy/8YOpHU0oj1gTMedWxB9jgmGD30gA9jgVVRTJUxtUgvGp7jY4XyJoIwOknnMRV76bMN8XCFfMdOu/rjDMalYyI41SNvNrPI/t8sXUtdGQolZvE4tp2OD0ey9jQKYHyhBb1vxiGlTUe+O2n8F1W1wxsT2GPpdVYPtbBaot2ZjAqlLJcg8YveBZEZdCqSPli1JBrDACxPF+cfJC8cjNbyntbvhUeFXMIB4mm1mU2OLsqqWovIyAwk3IA3+mNtUjzzu5XSSbcYsgyqWaHxio0rjbrFrJlbvAUo5I6mMPCRpvbcfrjX4ast+SO3tinKqEU8RZgQz8A+mNzqEGocnvjJxrRoneyiGNGLaIyrDvj78MHcE6CeG+WO/N+FWufljunS13Jt649g8cSsKallcBRpUta3ttgVm9K0eTFd20Kocnlj3PzvjTnjCaliolYq1RJpJU7gev5jG/ModeUzQs17QkAn1A/4xlLKY1g8N/1bqKaQUNPoKzJBcMDsQeR7euPN5JmlPiO2pztfsB6DD7/AKtfD1Ga0XwciuyUoRo0N2B3PH98ef8AoGFu+JDCOqOjqNX8TUgIYeh5x0pJILHhr7ffHxBZ23U2HBNib4tGkQyahubea/HthCRZ4QnlkbWVVLBtRsQD6Y9NyDLKjL8ny6WBzJJWw/uFUF/PqsnH8rXJ/lOPL2u+k6ryEX+WPUOis4aWloJFlYx5LEIvCNxqJtrb2FtvofXAmrQZD1T5XT5dl0dPLKquXLli3mYnck7Cxud/fEwA6qzvTNJSs0U+YxygzypYogK7R/MbX/wYmM3SwZpSY006r5SLW7Y0nS1zYW44xhpXQ00BVb3QfpjWp2BQgX5OOqKOZnx40UqVdkIPbFg1SnzqNN97kHbFTKGNgSCPU46hdlVgDycLqGzVAqNcm9htuLXxxUUkMg06Rf8A3DY4yy1a0sUs0sjCJLBiN7X/AO8ULmYkCyIDoYXBtiWo6YqbRaaazL48mocBdViPfFjwK+jQ+kDudxilKjWSCFB/mONkM7qoRgGUbjbDpSBdHyCOSx1rZBy3bBBVinjCq2w43xninuGDjbjbGuI6vMBcehFsFqiqVmeSkjJHmUEm5BF74IxpZFCkWA7YoCIZC5TzDg4uLFUuLfTHsiwTw/ON8dstttN/pihpJOSBb1xy8gGgl7XbHj1msLtbi++OtICkEXxmhn8QkXtp4v3xjzfNBS0su3747J/L7n2wXjZVkHTVUcuewhN1RxGvzvv/AG+mK896ipUetpEq4brD5SCWs92uDbi1sCcon05hTuwZluCWO/Yn+oxn6qnQVNcjGHwZaQDRcajdiSbDfa5xzKbabRu4ZSPFK6peCWGZHLTyKWeQnUCpOw+RsfvgU3e4G/ocHeoYITBFURXVw5Qoy2KoOPzvsMAL741i7Rs11dHYJ5Y7Wx3ENTpqF1LAf0x18HWCkWsFNIaZiQJNPl25x9o7Kb6d9S2N/cc/52xbRUXMqrPUSaV0q5C7eh2t+WGvozMmp8kzIJRl/iJ/D8UtqF3TQFt7Xv8AX2woMdS1Fg2rVfbe+/8Azhl6Fp5f29R5dOpQTTROYpgQCBuCB632+owWRhLqeKGLLcmFLLIsskDT1LIT55na7k/Ijb0xMFxkkucdRPlekLJRxSB9XAtIAPvqP2xMG78J2Xo5ZdVxR0UKvJ/6xcemw2xy2ZaV0qeXO5+ZwrR1NStOrwiNlVACzyW1bc2xmNTWSUZKzRmRZLE6beh5474b5EjmXG/RugzCc30OSpJ5Ow3tjmbOI4Uc1MjaAN/LhNy6lrpq2AtITHrFkMm43FyRglVZTmT1VTGs7SrYgXtt2HvzjOXI2sCUUjfmmZyfC1NJEzaZJY5FcE6QLDb74yUdXXiK6a0QLYLqtf7405T0qJIga6rkEwP4Y91uP+cYOoaanrYJsppc0VcwiOqKNZdOuxF9r3335/TByV5dGvXm3lemebwTxo0uPe2+L41zaWVSWmBGxIUWA9yMfejY6yTp8CSjnp6iKq0yLMQdSkAlr33/AKYaIK2eMKqQiYDgp5hYd/bthRvYJVpAenqa/KJo/iiksUrHUL3IO3c4ZKfNUqVAN0J/hI2GM71FMZClXCjsrB2iblSbEWPfFMqU/jSPDeNSbrp3BHpjVcriDqmFxUBV/wDtWw7DHJzNFIHmt3smMFMyxrOZ5gQu8YXl/vxgfU5itLUl5qhGp78PZbb7Xx6XMyrjsPyZpGketgxtzcYznOIXjbSwGne5HYYXK7O6eSNhEPEQEA73sfpxgJFVV1VUrT0MbSTCQCWmdA2qO3Ia+1ud/ljL9w7o0XDYzdR9aHJ6U1FJSLUJpJLs+kKfoDgJmfVaZn0/DmES/C+KblWIYgXKki29jvY27Yrzaamqun3oc0V6Sfx3j8IDzMLb3B7cbjvxgFDk9FV5PBDSMyaQQrE3sdVz32Xfj3+eBPl/I6Ifp7jaQ6vVRU9FSmkdJGmF1Zk2U8Wt2OFjqCeSaMyMAJGiC3XnY7A/U/TBDpfJxl9PWZ1m4kqFpkvBEjFlewP4bmw4A+ZxrMA6rktTQSwRhPFjklFvPtYe49dgRsbbYjToMajI8b6gUw6EuzAjdyv4iCbn69xikZLNDUUcVQ6xNUvHa+1kY7G5243w2dV0FWsUFKtBOqGn8O8kbMNanzW99icMmXZLRTQZRP1CsT1FJCqpGGspS4ZWk0/xC5stzzc82wo8tRyacit2cdRU+V5Zk9RQ01KkKZfEzqmu4k24Y97839ceWZdaXMVZwDGCXdbWHP8Azj3JMhyrO6eukaOQJUoYmdGuS1uV9CNvy4wq13S2X0/gwxxmnKArJPFEAW2F73P1v/fBU1FW/QxzLqKXR+WPX9ReHMdKRHXIwt+IHbn3thj6lqhlXV+V1ETRyvIymy252HBvYnUNx74uqsohyzqSX9nKxknABkJuI2uCTt8r7+mMObxrNLVRKDHPGUdp1BUygAKAPU8Eb9jY4SmrsvW2MGS1kSdRZpXTsY2kYxl2ltqIIJxMC+lenD1HNUywmFNABK1qeNa/ffufX6YmF2ZOsFtlKZbnENTr01iJcBwQHVlHFh/CcZszgzipqaWKnkegUyFSJCFUgm5LC259PthwrTBV0Ommraxq6FC91N9ZHOlRvx68YG1En7W8FYlSRgqK0kzlHuB32IO+xNu+Da9BQnZnDn9FWSBvEjiLDTNC4Ck6Nxsdrkgi/pgpRV2dUNJAxDzjSTIbhnj7DUTubkdr411Wc0sUUmWssGoSqrak1Md+b3/wdsRKSiq6CszKdmWMOEp4UdgC1xuxBuQLggDvf1we7+wuuMhjJurYK+rhpKaN4p3UljuFCAXLH3t+uPJ1q5qrP3qIp9ElRUNaW52Ltsdtxa44w9eLT5HQZgJphHWTgRx3RmECsO+3PO3aw3wp5ZTRZXUfHN4M0SKTG0wK6eNLAc6rg/4caRlaA49WekZb1FmGXUdTRLWRV7w1bJNJoCBe1rkXJBG59xtgrRdU/CySijnSxBJR1vq7Hm3tjxirzCtkaSYqVUFkJA2DHk//AK9+2L8smaCGWecu6SK1omub34O/bY/fHurXpOqPRJOtqzNII1qjTDWglBRSraSfKebXsOPniQVNdFmSyU1QzU5jUkTksp7cX9ycIuUtTStJI7yGCJfKDxsbDj2w15S8UgqXsSI6csEZ7WsNrX55xnOTbH0VYCaz1M0NQhq0EMjgooG62PvvzfjApoIK55FkqE8mnw4zGx8VxyNQ4Hy9MDKmuro//GoNXxFUDD5jyQTuD29cFKstLl8bxVDwVKghnXyMpGnb25b7jAX9icaBM+cy0da8JeySXKlYhYn8j9MMrdY1NNSzz5bFD8UbrKIgAuoDaw5vzzfvhKzmaWNYPDpNBe5RzuTsL/mR+eMoaXWIYpLPHZppVbYN6XwlFNJo2pJ0NuYCr6hzKGuijllWWHxBHE3nQlAALE+W/Y8bX2xRkdOzTGPP6u2V0UT1ApVcDxtO+lrdjwfYe+MtRn9SmoZfO8Li2opbUw2FwPt8rYphlnpmWqhiiWod/wB5FNZgQRYg+x2Nj3xVdqzbki+v8R2n6rkr6KNNHwNLqULBsjaOANxb2AH3w20FQ1VJR/BUxho4hoN1sSbg/wBOffHnNNU09TVyVmZRlJLeIIoyC7FAdKrq44I7WvtbDjR9QlsijzCmpZfh3jWQHzu259AfnxfFjy07Zwz43VIs67oKqpzCFMuDPNUR206rhDfZrXvv/T3wITI6ykrYocvM4p1hMck43Q6babDu1yd/n6DDf0l1BlWZmQUkpNeVLSGRbMVA/h9ge3PrzjXnuSGtg1Uk0lJK4sVjPlbcE7djtyMe+i2nJek+s0lB+CLVZr1JSRrS0lRBDJ5VLyRBiFLNcg352HOD1M9ZOtPJmdEsbNTM6LIwJmJt2G1xubC9hbC9UwxUvjQl3mUm5aTdiLg2/XDB+2pGpMkqPhpnsiwq6ldOpgAQ9zftjPtcKY6p2kaqvMYqDIZqyekEKIdcmlO29zt2H9Djy3MeqMrrcy1eLII3kTS7oR4YBFzbnHreZwQZx09WUFQfCapgkiVxvY2K3A+e+PJs6yqjWnWIxxCGmjCsyoFd34A/I39ziRjF4HBvNG+v6nh6dypP/j88clRmFXLUSyLJYJHchEuP5Spt7n1xMKWTRPDPU0j0kcsDOZImqRYbHTcetxb7YmOlYVBaTdseJa+ky/NJq6nDw1NXOUYhfKpC7n66Rt3JxTmylKpK5mPgylXBBA86jja22xP1wH6+zIJlmWBJfFnSRixAtfSvJ9725xvWjzCoyi0kaz1Qfxmjp2JsuxsL73ta/wA8ZdbVsF5A1HV0MwSWSCMNWaWnBe1/Swv6gjbfbBeTquigyqOGJT8YZHYqi/wX/Hfja230+qc5bLJvDjiHiRqQUe+x7j2sTjPTVs8GZzNZA837uRgmoIN/KL9th9sKMBSZtz+tq8woaeJ6J4YI5XczMdpTIwsxJ9LH74HSUk0tHGpIcK9wCeLgXN/TYfT64MRySRyCOlKGBCCviWvYL5tjuNhb64x11Y1PVsVHhRNbSobymMjtb59vTCi3pIj+7MOZuXnEbMY99RAOlWFuR6Gwt/hw2HJjJ0hTZiwQLKzFdAtpBRvKfkFHtce+FOqliqw0rhwyt+NbWN/X3w6/6eyVctNHRssIoEd5pGlvqdTtpA9Cd7+xxZSpWRRtlf8Ap1Xy0E600WXtV08zNecx+QnYat+w4/zYm/SeYLVVMsckapMGGhBbQGN7D24t8sE8njrqSprVqXg+DZl+ECLbSoLahb2uPvgyDIGLatiNsZtXkLk4sS6TpXOBmlPUxEM1KwbXLcex4uSbfnhrm6XevWpZ54fi5oopRBKLDUp4uN/MNjscEIKgSU0qmQJUXBRidrHYj874Gmsqzmjynw5LREM3iBmQ72IsfngSxRonKSFnPct8COJghWKWdzCh8wTm7ew2/TAHMKVBEIYnUyEjUq7eYi539Bhu6lo6pXiRgwQKsKBe9rkk3+v0GAGV03xlOryIyyNVWBG9xoJNvtgKVKzpisUBqCGQNG0yr4YIVQvLMxsL29MFs1vJWrTRrpSEAWtuTa9vzGKMkimfMoxYNAjGQtvvYc/Q2xXV5rLJXyrEitdvKx7Wtv74T7OdnZGcVw/6wtQSVObV+XUgMS/Cv53I3kj1XsRY7gm1/fDPTftDI5swoIaR/wBjOxankZgBT3JBBJ9dtrE3344B9HtNQ5sWpVjapnCBg53Zg2qw34ODubdZ1lOnw1PSQtXzsqUquCyqzG+sgc2uOMNNSTSPmcianaFrpSlm6S6tqM2zKMQ5esUoWpZ7RkuwsRvdja4tbnHqtN1XRZlQw/s8iqRowzSbqFv2IO9/b2x4X1kUOaS0j1GaVddTuySy1OkpIRyUUbhT2x6X0Nk89F03l9JVrFrQNUuSvmj1m6x39bm5v6n2xvG0qOflSbsnUsXh5lI2nSZ1LC/BIut/yBwKy5Y5aaORC0VXpV1kF9L77bcG1/TBLPaj4jP3hYg/DxhQp5DG5N/nqwqdKZm0OVQyBlWWnUxu8m+lWAI/PSMYdas0VtIeqHMpGy8CeRWeNrFgANRY7Ee1hf6YVc6yeBoalY6sPVVTa3SKNiqcGwJtxfm+98c5TmxmqJcngDJreSaScvbTa+4Htb5Y0UtGjx1LTVsrhQ7lhZbgbDj122xlJ9JWdMeOTVGSk6WGb0kKTySF4gUDqu9ltsx4uLjbtfbviY1UWcU8aS0Cu8EqSa2uisklrjUo7HcA/TEwlOVBcEnsWc2poWzzpunzCNpKdKBHlQHeRvEcEn56Rf2w3QT2y9ppEvGZJEK7/hKklT9QPywB6jplgqOmGUeZ6I+YnzX5Nvfz3wUyqGqzKmrBT1KxpGx0xEblio59N/646HVHLmxOq/Dqa+SmmRIiXYFVI8txa1/qMbZOmYaLpiXOVeNJ41YRktzYadh6m4Ptb3xcmSpHOsdVVzNUrC8rOiWjutjp33uVxzmhUdGTRU1dVVFHM6NBFVRKjhw3n3H8Nrfnj0cFbuho6fySWiydYa1Y4pKeIzTSyRC9jclLnsD332wk0lBLmkWYVFLTtNTQ1DNDHIvlkUfiUAd9yQfWww1SdRS1KVOT1VSKikqaRViqQAHDnsbf5fbAzpuStyqOoy95t4CZEseUYghx7E3uO2JjZ5JoBSZZSr05LU0UjGRWJZH7re/3A2PyweyKogrOnsrgr6cFYJDIkisAyAMdIv6WsMaDR1ub55XUtPCgpFoDLVoqqfOxIuAe5AvYW74VslnqRRNTrGWEbFNZXixweS+uDTjas9WiqKZ6dGjLMmrTY8xse/pvi6lkDL50JJN7e3f+/wBcLPTaNLl85nDFWCrf1Ive35YZsuJaAJM3mBMZPG43Xf3BGBGWDPkik8Frxqt3UuOb6VBI+hwvUM2W5hLEXWRhPPIUIUoQVBuD5rji9gAAPXc4Y0cwT+GxAUfibfCfW0zJ1E1LRjQA7mKQPYJ4ijb57t+WJyZ0XjpvIczaWNMx+GWXVTxxMzSMxYOSQBv3NgNr9sLWUwoAh8XZFZ1UMQv4d7YJZg9VS0pE8jTyKd1azADg3H33xgoYadQziJ4gF/CkltyQLWItjnbVHak2AIaz4eUxwSvHeQq45VlJI+hA74HUkaDMyxQqUZvLf0HH2wcWlgGYPrZreIzAsAd9V8DqujlgzqcvCfCXxZGsbXQBtwfqN8dEWqdAdoL0L/CsZNLaVlQMxFiBqBNvtjP/AKgQyRZ28uWuf3Emm8bWMDi1gR22t898a8jhp615JKkrTUsKCWVjd2YCw0rc8789vrgLndXNBmuZTVtFPBXVMwlYPsFUsSAPpYXvi8aaBOmzX02Is26ynqZ4WncziSBFfSNQYbk/L/Dj2AU7xqJqyYgM3iOkbeRFXgm+578/YY8Z6GnND1FDOPCamgkBl1/iYk2GnvcXAt9Mepf6iK46NnleVwC4WRFNiUP8I+pH2xutts5eTaQuirStzeetOzTjxV2sdLfhO/8AKFwo5QKinaejpWjM0kJjiMhFtQ7m/pv89sE6XNqeWeSWN41TT+EtbQirt7974DyVFNUVMhglCSxzNItxtPck2v68fpgRltNGtUHMjgqYusJJqhPEhmga0mzKdSLt+ZwXNNT0+XyJDdUhYFtLWLXvsd97kYz9PxtLSwTNdJkRvEYEnyjYfXYDGmhQziYOzLAql5NPPlUnb1xxcrbnaO/ipwyJudQD4iJ2qm1aWOrTuQxuO3pbExf1XEDDSVEYdbgjzbHSd1/Ifp6YmOqEk4rIqX4jV1vRQw0OSMEMgppNBW++goNhbfkAYwItHR0ryUyOAxJklkZtbXB5J3v7nBySrXMMuVaiEwSiJVufMdY2DA9vT3wLqikRhppnQh3Abbcjk7YTbtnzMUBoqOSSqFQaiY6QFF+LWGCGWPDRUgpaoLInjh4xYDwySTc33APt6Y+RJJKXcHcHt64uFEz1MLSebU4C3Fh/3jybPS0D56Sjed1jWOKUqbNrsL/2xRapmrMokjVRVRiSKSS5ACkHkdwTvi2RVhqQhLA6yGI3ta/2+uM8c8kWdRwRlvAkT93J3IBO3ztv98WJ5p0F8vqqnpak8JpzVVZqY5KubfzILbAeoX++OqGqyNepa5KumSda1lqIGjBKAlfMCOLEi/HJPpgeWEkvjyO61AO502I07WsfkeecfFoEnnTWpR4WLeGDa59QRufcdvlviORVEc/EgeH93AI0/wDWo/hGJTyXdgwJVk0MR2H8J+hGA6Sy0ZtLJ4qEL5lJufnufvgnDIjx3imGoC4VjZlPrvjG2XqbI54Y4zHWIDLFsXD7keuAGeGjnr6h6OdTOKETJEGFzIj7/db43V1M9Wnj2QSgWe7C1vlzhfaLwmZkjjWRTswQbffFREhizaJa6dJqeqXQCSsYS17m5JPOF/Nq4Q5vLTDSISYe1wDfzfkRb645hklg8MwsZCHuQxsD6g/lsPbHGairqoEjpI4UIcszsurUfUDtYbYNRbGnJGuvpqRYpEpvNK4IdwLj5+x3xlr5acVQnfzKtM0AVzwCd739QT7fbGSTL6iZz41XILm7gKRcji2BFRltVUIusSDQfxPfSebWU4sYr7lbfoZyWpps66mp0Kg0UZIcf7rAknT6D8V/5RjT1RmNTkXWLVNTSrURSwFYVVgS4JBub8bgj64r6TylstXNc2fU60tJ4QKj8bODqAHINhb5NhWr85raivpaiWRppaONFUMoOgWFl97HuecbqKqjPLlZs6PzCFep0nqlAapdwbrcDWSSfa178dsOPUNZNm9HDTHyxU00scw1G5awCuPa2ofUYRKWsfKs2Wt8OMMxLeQAqNXIBI9z8sfZs5mq6wmkZkCqUigJuAtwSAe5PN/b1xZJvRXtGOFWUtDPA+lG3YKSRz9cGckoKeTM4ZKhlSKCRWcvwSNxz9ORjGmd+NBJeKJJ1S/inzajf/b25O9zxxgrkFG2aUVJR0rxyyyVBqKp28pRAebnm4Fvr88STaWRDt+4qog4PhzSOJQqbFo/w3+u/wBN8cZPKcqpJ61oydcngxiQ9iDqvtsbg7dxjDWJOcxaeJNcyGxjBFtPYWHbjbG3Np6paenWahELA6jckgtYi/HoccTyzqi0lQvdR08VZQRxxklUkFhf8OzbfIYmLAGe+rePawNrg4mFGVIru8SGBYQredNmtbABYxVZlUO7MUjZUhJ41sGHPoL/AJ4L9QVsVJCAWYAC40Lck9gb/PA/KcskpssqJKyRCfH1byHzsbWU+3N/rjq1s+eglCsFLppEmV502lI7HH1/CCE6zqV1YXNuCDjRR/Fz0bzSKlj5gb7A/wA3f/oYx5hrdUC6eDuosB7XO/P9MHR55dALMKKdqmVY5ioclivdrm45/pjHmwNMqSwO8kkE5XSQV8IsB6+4IGDlSwiandLCoteIkauf4SMCsxaVkq5a3TepZZAig3NgB+h+/wA8NUi22j6rtSZvCK2o8Smq0v8AvQQDJYAgXAHb88HUgpWTTDqibldRIYd7f56YVKmF3pYIHbxWpFDgMxJlADcehI/TDRl9UtbReNRbsh0MJFsV72v37ffBmsFRtpqeGojEczEMN1dRyf5hxi74ECEMF1E33Q3Vh/nbFlH5016ANQ3uMa6ON4JH8MhRtqU8E9t/vjElswJDIx8rEMh29cDXkhqKh1ciFo2syg6lbtccbXwxVEYd2s+hiTZfW3FiNsCHorSH4t41Lm6SXBI+ft6jBbFE+DLpGcNT6GFhY69sdVGXTRIJJpDHI3lsFAFvfGGpjq8uLML6AxJiY3A7gg+h7YInM4qyjUTOuiwtqYqykC4O/OC7NdmCspalg8eqGVUYqWU3JI24PHcYzjKZKhDFNJpjYbgKbqL723/LHNPm80tStLT20IWbWF0qSDueN9zb0ww0FXEbvPKqoovqfYYi7RZ6WULHVuarRQR00cKQLGllijl2JO2phySbf2wtQ5MY6KnmSoiEk4LyLqGq5BNrE8Cx+2PTVWKtUPBFG8Um19PP37YyVORQQkmNI1UC5dEXyE+hxsuWsASPOf2BNNESZgdCE6i2xO/Pp2xXR5TFJAuvxopVsxIXe9hdR6euHmbJUQu1LKl3FmD3sPXAaSCpy5VgYGa76239uB7fPCXNZXEWjQeEweOJrEkNHIthp9d/84x1R0/wNVLJGJdLxWjKkeW/IJ7EbjbBRXqVkjeaKNVvfwgDdRxv6f8AOL5C9ROzGJYoAupiy2LEjgHvzhym3hihG5KzNLTwyyPWGqqoVaVSyXJsnc3B5/scfJXqqfU1PnTTIIwwDSM5Nzts17dvTHNRVwiDww4JA0WA2NyN79h2xlDRCJ5RMwHdCPxXtYfLf9bdsGMcWxyrs0tBCKvzKsQvLVlNJ2PGq+97AjEwPMoikIimUPazKTsLf4cTC6p5DKk8Dn1Js8SD8LVMKkeoJ3x8rGaIxRxsVQNGQAfU7/fExMORzQ0bYqyd5Y0aS6kWIsN8b5400wDSCGaxvvfnExMZFQu9RO0OcxCIlAyRsQO5K74Bygz5czTSSSFKcOmqRjpIPbfbExMaFWjZlnmzGgLEkm4v9v7nGTKqmaKSp8OQrpq9rdvPp/Q2xMTHnoiHhnZJ4wrEBtyB3wUSRjoBOxIB298TExzspKqmiOVyHSQdBuQxF8L+Vk1OXSioJkESKU1dtsTEwXocdmuplc0aSFrulUiKT/tIFx8sL3UjtDWVdNEdMMY8qDtsMTExF8jTwEU0rtDdmJIUi/e3Nr/PB3I5ZHr/AAC58LwiNI2H4DiYmLLZVphSm/8AGJWn/dho2Y6NrkHFNNUTTMwkkZgLkXP8oxMTAlsMfiFqZFEakAXNr4A5/I9PTSvCdLX+ff3xMTEj8j3gu0iLJ4hkGolSd/XGAgzNaVmcXP4mJxMTHYhLR8UCOcIiqFUqwGkbHfF1DTQmvkJjU6ShF+2JiYT0H0x52AuZ1RUAEzMNvYkf0xMTEwo/FEez/9k="/>
          <p:cNvSpPr>
            <a:spLocks noChangeAspect="1" noChangeArrowheads="1"/>
          </p:cNvSpPr>
          <p:nvPr/>
        </p:nvSpPr>
        <p:spPr bwMode="auto">
          <a:xfrm>
            <a:off x="0" y="-458788"/>
            <a:ext cx="1400175" cy="923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7413" name="AutoShape 4" descr="data:image/jpeg;base64,/9j/4AAQSkZJRgABAQAAAQABAAD/2wBDAAkGBwgHBgkIBwgKCgkLDRYPDQwMDRsUFRAWIB0iIiAdHx8kKDQsJCYxJx8fLT0tMTU3Ojo6Iys/RD84QzQ5Ojf/2wBDAQoKCg0MDRoPDxo3JR8lNzc3Nzc3Nzc3Nzc3Nzc3Nzc3Nzc3Nzc3Nzc3Nzc3Nzc3Nzc3Nzc3Nzc3Nzc3Nzc3Nzf/wAARCACDAMYDASIAAhEBAxEB/8QAGwAAAgMBAQEAAAAAAAAAAAAABQYAAwQCBwH/xAA6EAACAQIFAgQEAwcEAgMAAAABAgMEEQAFEiExBkETIlFhFHGBkTKhsRUjQmLB0fAHUuHxJEMWM3L/xAAZAQEBAQEBAQAAAAAAAAAAAAACAQMEAAX/xAAlEQACAgIDAAEDBQAAAAAAAAAAAQIRITEDEkEyE1FSBBQiYXH/2gAMAwEAAhEDEQA/ADs2WfEVvhQx+EtraiNhbvj6enqhWKiSMjsdwTg5SKTJIQ38Qt8sXtJZ997YakwtZFAUEsUul0YNfy/8YOpHU0oj1gTMedWxB9jgmGD30gA9jgVVRTJUxtUgvGp7jY4XyJoIwOknnMRV76bMN8XCFfMdOu/rjDMalYyI41SNvNrPI/t8sXUtdGQolZvE4tp2OD0ey9jQKYHyhBb1vxiGlTUe+O2n8F1W1wxsT2GPpdVYPtbBaot2ZjAqlLJcg8YveBZEZdCqSPli1JBrDACxPF+cfJC8cjNbyntbvhUeFXMIB4mm1mU2OLsqqWovIyAwk3IA3+mNtUjzzu5XSSbcYsgyqWaHxio0rjbrFrJlbvAUo5I6mMPCRpvbcfrjX4ast+SO3tinKqEU8RZgQz8A+mNzqEGocnvjJxrRoneyiGNGLaIyrDvj78MHcE6CeG+WO/N+FWufljunS13Jt649g8cSsKallcBRpUta3ttgVm9K0eTFd20Kocnlj3PzvjTnjCaliolYq1RJpJU7gev5jG/ModeUzQs17QkAn1A/4xlLKY1g8N/1bqKaQUNPoKzJBcMDsQeR7euPN5JmlPiO2pztfsB6DD7/AKtfD1Ga0XwciuyUoRo0N2B3PH98ef8AoGFu+JDCOqOjqNX8TUgIYeh5x0pJILHhr7ffHxBZ23U2HBNib4tGkQyahubea/HthCRZ4QnlkbWVVLBtRsQD6Y9NyDLKjL8ny6WBzJJWw/uFUF/PqsnH8rXJ/lOPL2u+k6ryEX+WPUOis4aWloJFlYx5LEIvCNxqJtrb2FtvofXAmrQZD1T5XT5dl0dPLKquXLli3mYnck7Cxud/fEwA6qzvTNJSs0U+YxygzypYogK7R/MbX/wYmM3SwZpSY006r5SLW7Y0nS1zYW44xhpXQ00BVb3QfpjWp2BQgX5OOqKOZnx40UqVdkIPbFg1SnzqNN97kHbFTKGNgSCPU46hdlVgDycLqGzVAqNcm9htuLXxxUUkMg06Rf8A3DY4yy1a0sUs0sjCJLBiN7X/AO8ULmYkCyIDoYXBtiWo6YqbRaaazL48mocBdViPfFjwK+jQ+kDudxilKjWSCFB/mONkM7qoRgGUbjbDpSBdHyCOSx1rZBy3bBBVinjCq2w43xninuGDjbjbGuI6vMBcehFsFqiqVmeSkjJHmUEm5BF74IxpZFCkWA7YoCIZC5TzDg4uLFUuLfTHsiwTw/ON8dstttN/pihpJOSBb1xy8gGgl7XbHj1msLtbi++OtICkEXxmhn8QkXtp4v3xjzfNBS0su3747J/L7n2wXjZVkHTVUcuewhN1RxGvzvv/AG+mK896ipUetpEq4brD5SCWs92uDbi1sCcon05hTuwZluCWO/Yn+oxn6qnQVNcjGHwZaQDRcajdiSbDfa5xzKbabRu4ZSPFK6peCWGZHLTyKWeQnUCpOw+RsfvgU3e4G/ocHeoYITBFURXVw5Qoy2KoOPzvsMAL741i7Rs11dHYJ5Y7Wx3ENTpqF1LAf0x18HWCkWsFNIaZiQJNPl25x9o7Kb6d9S2N/cc/52xbRUXMqrPUSaV0q5C7eh2t+WGvozMmp8kzIJRl/iJ/D8UtqF3TQFt7Xv8AX2woMdS1Fg2rVfbe+/8Azhl6Fp5f29R5dOpQTTROYpgQCBuCB632+owWRhLqeKGLLcmFLLIsskDT1LIT55na7k/Ijb0xMFxkkucdRPlekLJRxSB9XAtIAPvqP2xMG78J2Xo5ZdVxR0UKvJ/6xcemw2xy2ZaV0qeXO5+ZwrR1NStOrwiNlVACzyW1bc2xmNTWSUZKzRmRZLE6beh5474b5EjmXG/RugzCc30OSpJ5Ow3tjmbOI4Uc1MjaAN/LhNy6lrpq2AtITHrFkMm43FyRglVZTmT1VTGs7SrYgXtt2HvzjOXI2sCUUjfmmZyfC1NJEzaZJY5FcE6QLDb74yUdXXiK6a0QLYLqtf7405T0qJIga6rkEwP4Y91uP+cYOoaanrYJsppc0VcwiOqKNZdOuxF9r3335/TByV5dGvXm3lemebwTxo0uPe2+L41zaWVSWmBGxIUWA9yMfejY6yTp8CSjnp6iKq0yLMQdSkAlr33/AKYaIK2eMKqQiYDgp5hYd/bthRvYJVpAenqa/KJo/iiksUrHUL3IO3c4ZKfNUqVAN0J/hI2GM71FMZClXCjsrB2iblSbEWPfFMqU/jSPDeNSbrp3BHpjVcriDqmFxUBV/wDtWw7DHJzNFIHmt3smMFMyxrOZ5gQu8YXl/vxgfU5itLUl5qhGp78PZbb7Xx6XMyrjsPyZpGketgxtzcYznOIXjbSwGne5HYYXK7O6eSNhEPEQEA73sfpxgJFVV1VUrT0MbSTCQCWmdA2qO3Ia+1ud/ljL9w7o0XDYzdR9aHJ6U1FJSLUJpJLs+kKfoDgJmfVaZn0/DmES/C+KblWIYgXKki29jvY27Yrzaamqun3oc0V6Sfx3j8IDzMLb3B7cbjvxgFDk9FV5PBDSMyaQQrE3sdVz32Xfj3+eBPl/I6Ifp7jaQ6vVRU9FSmkdJGmF1Zk2U8Wt2OFjqCeSaMyMAJGiC3XnY7A/U/TBDpfJxl9PWZ1m4kqFpkvBEjFlewP4bmw4A+ZxrMA6rktTQSwRhPFjklFvPtYe49dgRsbbYjToMajI8b6gUw6EuzAjdyv4iCbn69xikZLNDUUcVQ6xNUvHa+1kY7G5243w2dV0FWsUFKtBOqGn8O8kbMNanzW99icMmXZLRTQZRP1CsT1FJCqpGGspS4ZWk0/xC5stzzc82wo8tRyacit2cdRU+V5Zk9RQ01KkKZfEzqmu4k24Y97839ceWZdaXMVZwDGCXdbWHP8Azj3JMhyrO6eukaOQJUoYmdGuS1uV9CNvy4wq13S2X0/gwxxmnKArJPFEAW2F73P1v/fBU1FW/QxzLqKXR+WPX9ReHMdKRHXIwt+IHbn3thj6lqhlXV+V1ETRyvIymy252HBvYnUNx74uqsohyzqSX9nKxknABkJuI2uCTt8r7+mMObxrNLVRKDHPGUdp1BUygAKAPU8Eb9jY4SmrsvW2MGS1kSdRZpXTsY2kYxl2ltqIIJxMC+lenD1HNUywmFNABK1qeNa/ffufX6YmF2ZOsFtlKZbnENTr01iJcBwQHVlHFh/CcZszgzipqaWKnkegUyFSJCFUgm5LC259PthwrTBV0Ommraxq6FC91N9ZHOlRvx68YG1En7W8FYlSRgqK0kzlHuB32IO+xNu+Da9BQnZnDn9FWSBvEjiLDTNC4Ck6Nxsdrkgi/pgpRV2dUNJAxDzjSTIbhnj7DUTubkdr411Wc0sUUmWssGoSqrak1Md+b3/wdsRKSiq6CszKdmWMOEp4UdgC1xuxBuQLggDvf1we7+wuuMhjJurYK+rhpKaN4p3UljuFCAXLH3t+uPJ1q5qrP3qIp9ElRUNaW52Ltsdtxa44w9eLT5HQZgJphHWTgRx3RmECsO+3PO3aw3wp5ZTRZXUfHN4M0SKTG0wK6eNLAc6rg/4caRlaA49WekZb1FmGXUdTRLWRV7w1bJNJoCBe1rkXJBG59xtgrRdU/CySijnSxBJR1vq7Hm3tjxirzCtkaSYqVUFkJA2DHk//AK9+2L8smaCGWecu6SK1omub34O/bY/fHurXpOqPRJOtqzNII1qjTDWglBRSraSfKebXsOPniQVNdFmSyU1QzU5jUkTksp7cX9ycIuUtTStJI7yGCJfKDxsbDj2w15S8UgqXsSI6csEZ7WsNrX55xnOTbH0VYCaz1M0NQhq0EMjgooG62PvvzfjApoIK55FkqE8mnw4zGx8VxyNQ4Hy9MDKmuro//GoNXxFUDD5jyQTuD29cFKstLl8bxVDwVKghnXyMpGnb25b7jAX9icaBM+cy0da8JeySXKlYhYn8j9MMrdY1NNSzz5bFD8UbrKIgAuoDaw5vzzfvhKzmaWNYPDpNBe5RzuTsL/mR+eMoaXWIYpLPHZppVbYN6XwlFNJo2pJ0NuYCr6hzKGuijllWWHxBHE3nQlAALE+W/Y8bX2xRkdOzTGPP6u2V0UT1ApVcDxtO+lrdjwfYe+MtRn9SmoZfO8Li2opbUw2FwPt8rYphlnpmWqhiiWod/wB5FNZgQRYg+x2Nj3xVdqzbki+v8R2n6rkr6KNNHwNLqULBsjaOANxb2AH3w20FQ1VJR/BUxho4hoN1sSbg/wBOffHnNNU09TVyVmZRlJLeIIoyC7FAdKrq44I7WvtbDjR9QlsijzCmpZfh3jWQHzu259AfnxfFjy07Zwz43VIs67oKqpzCFMuDPNUR206rhDfZrXvv/T3wITI6ykrYocvM4p1hMck43Q6babDu1yd/n6DDf0l1BlWZmQUkpNeVLSGRbMVA/h9ge3PrzjXnuSGtg1Uk0lJK4sVjPlbcE7djtyMe+i2nJek+s0lB+CLVZr1JSRrS0lRBDJ5VLyRBiFLNcg352HOD1M9ZOtPJmdEsbNTM6LIwJmJt2G1xubC9hbC9UwxUvjQl3mUm5aTdiLg2/XDB+2pGpMkqPhpnsiwq6ldOpgAQ9zftjPtcKY6p2kaqvMYqDIZqyekEKIdcmlO29zt2H9Djy3MeqMrrcy1eLII3kTS7oR4YBFzbnHreZwQZx09WUFQfCapgkiVxvY2K3A+e+PJs6yqjWnWIxxCGmjCsyoFd34A/I39ziRjF4HBvNG+v6nh6dypP/j88clRmFXLUSyLJYJHchEuP5Spt7n1xMKWTRPDPU0j0kcsDOZImqRYbHTcetxb7YmOlYVBaTdseJa+ky/NJq6nDw1NXOUYhfKpC7n66Rt3JxTmylKpK5mPgylXBBA86jja22xP1wH6+zIJlmWBJfFnSRixAtfSvJ9725xvWjzCoyi0kaz1Qfxmjp2JsuxsL73ta/wA8ZdbVsF5A1HV0MwSWSCMNWaWnBe1/Swv6gjbfbBeTquigyqOGJT8YZHYqi/wX/Hfja230+qc5bLJvDjiHiRqQUe+x7j2sTjPTVs8GZzNZA837uRgmoIN/KL9th9sKMBSZtz+tq8woaeJ6J4YI5XczMdpTIwsxJ9LH74HSUk0tHGpIcK9wCeLgXN/TYfT64MRySRyCOlKGBCCviWvYL5tjuNhb64x11Y1PVsVHhRNbSobymMjtb59vTCi3pIj+7MOZuXnEbMY99RAOlWFuR6Gwt/hw2HJjJ0hTZiwQLKzFdAtpBRvKfkFHtce+FOqliqw0rhwyt+NbWN/X3w6/6eyVctNHRssIoEd5pGlvqdTtpA9Cd7+xxZSpWRRtlf8Ap1Xy0E600WXtV08zNecx+QnYat+w4/zYm/SeYLVVMsckapMGGhBbQGN7D24t8sE8njrqSprVqXg+DZl+ECLbSoLahb2uPvgyDIGLatiNsZtXkLk4sS6TpXOBmlPUxEM1KwbXLcex4uSbfnhrm6XevWpZ54fi5oopRBKLDUp4uN/MNjscEIKgSU0qmQJUXBRidrHYj874Gmsqzmjynw5LREM3iBmQ72IsfngSxRonKSFnPct8COJghWKWdzCh8wTm7ew2/TAHMKVBEIYnUyEjUq7eYi539Bhu6lo6pXiRgwQKsKBe9rkk3+v0GAGV03xlOryIyyNVWBG9xoJNvtgKVKzpisUBqCGQNG0yr4YIVQvLMxsL29MFs1vJWrTRrpSEAWtuTa9vzGKMkimfMoxYNAjGQtvvYc/Q2xXV5rLJXyrEitdvKx7Wtv74T7OdnZGcVw/6wtQSVObV+XUgMS/Cv53I3kj1XsRY7gm1/fDPTftDI5swoIaR/wBjOxankZgBT3JBBJ9dtrE3344B9HtNQ5sWpVjapnCBg53Zg2qw34ODubdZ1lOnw1PSQtXzsqUquCyqzG+sgc2uOMNNSTSPmcianaFrpSlm6S6tqM2zKMQ5esUoWpZ7RkuwsRvdja4tbnHqtN1XRZlQw/s8iqRowzSbqFv2IO9/b2x4X1kUOaS0j1GaVddTuySy1OkpIRyUUbhT2x6X0Nk89F03l9JVrFrQNUuSvmj1m6x39bm5v6n2xvG0qOflSbsnUsXh5lI2nSZ1LC/BIut/yBwKy5Y5aaORC0VXpV1kF9L77bcG1/TBLPaj4jP3hYg/DxhQp5DG5N/nqwqdKZm0OVQyBlWWnUxu8m+lWAI/PSMYdas0VtIeqHMpGy8CeRWeNrFgANRY7Ee1hf6YVc6yeBoalY6sPVVTa3SKNiqcGwJtxfm+98c5TmxmqJcngDJreSaScvbTa+4Htb5Y0UtGjx1LTVsrhQ7lhZbgbDj122xlJ9JWdMeOTVGSk6WGb0kKTySF4gUDqu9ltsx4uLjbtfbviY1UWcU8aS0Cu8EqSa2uisklrjUo7HcA/TEwlOVBcEnsWc2poWzzpunzCNpKdKBHlQHeRvEcEn56Rf2w3QT2y9ppEvGZJEK7/hKklT9QPywB6jplgqOmGUeZ6I+YnzX5Nvfz3wUyqGqzKmrBT1KxpGx0xEblio59N/646HVHLmxOq/Dqa+SmmRIiXYFVI8txa1/qMbZOmYaLpiXOVeNJ41YRktzYadh6m4Ptb3xcmSpHOsdVVzNUrC8rOiWjutjp33uVxzmhUdGTRU1dVVFHM6NBFVRKjhw3n3H8Nrfnj0cFbuho6fySWiydYa1Y4pKeIzTSyRC9jclLnsD332wk0lBLmkWYVFLTtNTQ1DNDHIvlkUfiUAd9yQfWww1SdRS1KVOT1VSKikqaRViqQAHDnsbf5fbAzpuStyqOoy95t4CZEseUYghx7E3uO2JjZ5JoBSZZSr05LU0UjGRWJZH7re/3A2PyweyKogrOnsrgr6cFYJDIkisAyAMdIv6WsMaDR1ub55XUtPCgpFoDLVoqqfOxIuAe5AvYW74VslnqRRNTrGWEbFNZXixweS+uDTjas9WiqKZ6dGjLMmrTY8xse/pvi6lkDL50JJN7e3f+/wBcLPTaNLl85nDFWCrf1Ive35YZsuJaAJM3mBMZPG43Xf3BGBGWDPkik8Frxqt3UuOb6VBI+hwvUM2W5hLEXWRhPPIUIUoQVBuD5rji9gAAPXc4Y0cwT+GxAUfibfCfW0zJ1E1LRjQA7mKQPYJ4ijb57t+WJyZ0XjpvIczaWNMx+GWXVTxxMzSMxYOSQBv3NgNr9sLWUwoAh8XZFZ1UMQv4d7YJZg9VS0pE8jTyKd1azADg3H33xgoYadQziJ4gF/CkltyQLWItjnbVHak2AIaz4eUxwSvHeQq45VlJI+hA74HUkaDMyxQqUZvLf0HH2wcWlgGYPrZreIzAsAd9V8DqujlgzqcvCfCXxZGsbXQBtwfqN8dEWqdAdoL0L/CsZNLaVlQMxFiBqBNvtjP/AKgQyRZ28uWuf3Emm8bWMDi1gR22t898a8jhp615JKkrTUsKCWVjd2YCw0rc8789vrgLndXNBmuZTVtFPBXVMwlYPsFUsSAPpYXvi8aaBOmzX02Is26ynqZ4WncziSBFfSNQYbk/L/Dj2AU7xqJqyYgM3iOkbeRFXgm+578/YY8Z6GnND1FDOPCamgkBl1/iYk2GnvcXAt9Mepf6iK46NnleVwC4WRFNiUP8I+pH2xutts5eTaQuirStzeetOzTjxV2sdLfhO/8AKFwo5QKinaejpWjM0kJjiMhFtQ7m/pv89sE6XNqeWeSWN41TT+EtbQirt7974DyVFNUVMhglCSxzNItxtPck2v68fpgRltNGtUHMjgqYusJJqhPEhmga0mzKdSLt+ZwXNNT0+XyJDdUhYFtLWLXvsd97kYz9PxtLSwTNdJkRvEYEnyjYfXYDGmhQziYOzLAql5NPPlUnb1xxcrbnaO/ipwyJudQD4iJ2qm1aWOrTuQxuO3pbExf1XEDDSVEYdbgjzbHSd1/Ifp6YmOqEk4rIqX4jV1vRQw0OSMEMgppNBW++goNhbfkAYwItHR0ryUyOAxJklkZtbXB5J3v7nBySrXMMuVaiEwSiJVufMdY2DA9vT3wLqikRhppnQh3Abbcjk7YTbtnzMUBoqOSSqFQaiY6QFF+LWGCGWPDRUgpaoLInjh4xYDwySTc33APt6Y+RJJKXcHcHt64uFEz1MLSebU4C3Fh/3jybPS0D56Sjed1jWOKUqbNrsL/2xRapmrMokjVRVRiSKSS5ACkHkdwTvi2RVhqQhLA6yGI3ta/2+uM8c8kWdRwRlvAkT93J3IBO3ztv98WJ5p0F8vqqnpak8JpzVVZqY5KubfzILbAeoX++OqGqyNepa5KumSda1lqIGjBKAlfMCOLEi/HJPpgeWEkvjyO61AO502I07WsfkeecfFoEnnTWpR4WLeGDa59QRufcdvlviORVEc/EgeH93AI0/wDWo/hGJTyXdgwJVk0MR2H8J+hGA6Sy0ZtLJ4qEL5lJufnufvgnDIjx3imGoC4VjZlPrvjG2XqbI54Y4zHWIDLFsXD7keuAGeGjnr6h6OdTOKETJEGFzIj7/db43V1M9Wnj2QSgWe7C1vlzhfaLwmZkjjWRTswQbffFREhizaJa6dJqeqXQCSsYS17m5JPOF/Nq4Q5vLTDSISYe1wDfzfkRb645hklg8MwsZCHuQxsD6g/lsPbHGairqoEjpI4UIcszsurUfUDtYbYNRbGnJGuvpqRYpEpvNK4IdwLj5+x3xlr5acVQnfzKtM0AVzwCd739QT7fbGSTL6iZz41XILm7gKRcji2BFRltVUIusSDQfxPfSebWU4sYr7lbfoZyWpps66mp0Kg0UZIcf7rAknT6D8V/5RjT1RmNTkXWLVNTSrURSwFYVVgS4JBub8bgj64r6TylstXNc2fU60tJ4QKj8bODqAHINhb5NhWr85raivpaiWRppaONFUMoOgWFl97HuecbqKqjPLlZs6PzCFep0nqlAapdwbrcDWSSfa178dsOPUNZNm9HDTHyxU00scw1G5awCuPa2ofUYRKWsfKs2Wt8OMMxLeQAqNXIBI9z8sfZs5mq6wmkZkCqUigJuAtwSAe5PN/b1xZJvRXtGOFWUtDPA+lG3YKSRz9cGckoKeTM4ZKhlSKCRWcvwSNxz9ORjGmd+NBJeKJJ1S/inzajf/b25O9zxxgrkFG2aUVJR0rxyyyVBqKp28pRAebnm4Fvr88STaWRDt+4qog4PhzSOJQqbFo/w3+u/wBN8cZPKcqpJ61oydcngxiQ9iDqvtsbg7dxjDWJOcxaeJNcyGxjBFtPYWHbjbG3Np6paenWahELA6jckgtYi/HoccTyzqi0lQvdR08VZQRxxklUkFhf8OzbfIYmLAGe+rePawNrg4mFGVIru8SGBYQredNmtbABYxVZlUO7MUjZUhJ41sGHPoL/AJ4L9QVsVJCAWYAC40Lck9gb/PA/KcskpssqJKyRCfH1byHzsbWU+3N/rjq1s+eglCsFLppEmV502lI7HH1/CCE6zqV1YXNuCDjRR/Fz0bzSKlj5gb7A/wA3f/oYx5hrdUC6eDuosB7XO/P9MHR55dALMKKdqmVY5ioclivdrm45/pjHmwNMqSwO8kkE5XSQV8IsB6+4IGDlSwiandLCoteIkauf4SMCsxaVkq5a3TepZZAig3NgB+h+/wA8NUi22j6rtSZvCK2o8Smq0v8AvQQDJYAgXAHb88HUgpWTTDqibldRIYd7f56YVKmF3pYIHbxWpFDgMxJlADcehI/TDRl9UtbReNRbsh0MJFsV72v37ffBmsFRtpqeGojEczEMN1dRyf5hxi74ECEMF1E33Q3Vh/nbFlH5016ANQ3uMa6ON4JH8MhRtqU8E9t/vjElswJDIx8rEMh29cDXkhqKh1ciFo2syg6lbtccbXwxVEYd2s+hiTZfW3FiNsCHorSH4t41Lm6SXBI+ft6jBbFE+DLpGcNT6GFhY69sdVGXTRIJJpDHI3lsFAFvfGGpjq8uLML6AxJiY3A7gg+h7YInM4qyjUTOuiwtqYqykC4O/OC7NdmCspalg8eqGVUYqWU3JI24PHcYzjKZKhDFNJpjYbgKbqL723/LHNPm80tStLT20IWbWF0qSDueN9zb0ww0FXEbvPKqoovqfYYi7RZ6WULHVuarRQR00cKQLGllijl2JO2phySbf2wtQ5MY6KnmSoiEk4LyLqGq5BNrE8Cx+2PTVWKtUPBFG8Um19PP37YyVORQQkmNI1UC5dEXyE+hxsuWsASPOf2BNNESZgdCE6i2xO/Pp2xXR5TFJAuvxopVsxIXe9hdR6euHmbJUQu1LKl3FmD3sPXAaSCpy5VgYGa76239uB7fPCXNZXEWjQeEweOJrEkNHIthp9d/84x1R0/wNVLJGJdLxWjKkeW/IJ7EbjbBRXqVkjeaKNVvfwgDdRxv6f8AOL5C9ROzGJYoAupiy2LEjgHvzhym3hihG5KzNLTwyyPWGqqoVaVSyXJsnc3B5/scfJXqqfU1PnTTIIwwDSM5Nzts17dvTHNRVwiDww4JA0WA2NyN79h2xlDRCJ5RMwHdCPxXtYfLf9bdsGMcWxyrs0tBCKvzKsQvLVlNJ2PGq+97AjEwPMoikIimUPazKTsLf4cTC6p5DKk8Dn1Js8SD8LVMKkeoJ3x8rGaIxRxsVQNGQAfU7/fExMORzQ0bYqyd5Y0aS6kWIsN8b5400wDSCGaxvvfnExMZFQu9RO0OcxCIlAyRsQO5K74Bygz5czTSSSFKcOmqRjpIPbfbExMaFWjZlnmzGgLEkm4v9v7nGTKqmaKSp8OQrpq9rdvPp/Q2xMTHnoiHhnZJ4wrEBtyB3wUSRjoBOxIB298TExzspKqmiOVyHSQdBuQxF8L+Vk1OXSioJkESKU1dtsTEwXocdmuplc0aSFrulUiKT/tIFx8sL3UjtDWVdNEdMMY8qDtsMTExF8jTwEU0rtDdmJIUi/e3Nr/PB3I5ZHr/AAC58LwiNI2H4DiYmLLZVphSm/8AGJWn/dho2Y6NrkHFNNUTTMwkkZgLkXP8oxMTAlsMfiFqZFEakAXNr4A5/I9PTSvCdLX+ff3xMTEj8j3gu0iLJ4hkGolSd/XGAgzNaVmcXP4mJxMTHYhLR8UCOcIiqFUqwGkbHfF1DTQmvkJjU6ShF+2JiYT0H0x52AuZ1RUAEzMNvYkf0xMTEwo/FEez/9k="/>
          <p:cNvSpPr>
            <a:spLocks noChangeAspect="1" noChangeArrowheads="1"/>
          </p:cNvSpPr>
          <p:nvPr/>
        </p:nvSpPr>
        <p:spPr bwMode="auto">
          <a:xfrm>
            <a:off x="0" y="-458788"/>
            <a:ext cx="1400175" cy="923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7414" name="AutoShape 6" descr="data:image/jpeg;base64,/9j/4AAQSkZJRgABAQAAAQABAAD/2wBDAAkGBwgHBgkIBwgKCgkLDRYPDQwMDRsUFRAWIB0iIiAdHx8kKDQsJCYxJx8fLT0tMTU3Ojo6Iys/RD84QzQ5Ojf/2wBDAQoKCg0MDRoPDxo3JR8lNzc3Nzc3Nzc3Nzc3Nzc3Nzc3Nzc3Nzc3Nzc3Nzc3Nzc3Nzc3Nzc3Nzc3Nzc3Nzc3Nzf/wAARCACDAMYDASIAAhEBAxEB/8QAGwAAAgMBAQEAAAAAAAAAAAAABQYAAwQCBwH/xAA6EAACAQIFAgQEAwcEAgMAAAABAgMEEQAFEiExBkETIlFhFHGBkTKhsRUjQmLB0fAHUuHxJEMWM3L/xAAZAQEBAQEBAQAAAAAAAAAAAAACAQMEAAX/xAAlEQACAgIDAAEDBQAAAAAAAAAAAQIRITEDEkEyE1FSBBQiYXH/2gAMAwEAAhEDEQA/ADs2WfEVvhQx+EtraiNhbvj6enqhWKiSMjsdwTg5SKTJIQ38Qt8sXtJZ997YakwtZFAUEsUul0YNfy/8YOpHU0oj1gTMedWxB9jgmGD30gA9jgVVRTJUxtUgvGp7jY4XyJoIwOknnMRV76bMN8XCFfMdOu/rjDMalYyI41SNvNrPI/t8sXUtdGQolZvE4tp2OD0ey9jQKYHyhBb1vxiGlTUe+O2n8F1W1wxsT2GPpdVYPtbBaot2ZjAqlLJcg8YveBZEZdCqSPli1JBrDACxPF+cfJC8cjNbyntbvhUeFXMIB4mm1mU2OLsqqWovIyAwk3IA3+mNtUjzzu5XSSbcYsgyqWaHxio0rjbrFrJlbvAUo5I6mMPCRpvbcfrjX4ast+SO3tinKqEU8RZgQz8A+mNzqEGocnvjJxrRoneyiGNGLaIyrDvj78MHcE6CeG+WO/N+FWufljunS13Jt649g8cSsKallcBRpUta3ttgVm9K0eTFd20Kocnlj3PzvjTnjCaliolYq1RJpJU7gev5jG/ModeUzQs17QkAn1A/4xlLKY1g8N/1bqKaQUNPoKzJBcMDsQeR7euPN5JmlPiO2pztfsB6DD7/AKtfD1Ga0XwciuyUoRo0N2B3PH98ef8AoGFu+JDCOqOjqNX8TUgIYeh5x0pJILHhr7ffHxBZ23U2HBNib4tGkQyahubea/HthCRZ4QnlkbWVVLBtRsQD6Y9NyDLKjL8ny6WBzJJWw/uFUF/PqsnH8rXJ/lOPL2u+k6ryEX+WPUOis4aWloJFlYx5LEIvCNxqJtrb2FtvofXAmrQZD1T5XT5dl0dPLKquXLli3mYnck7Cxud/fEwA6qzvTNJSs0U+YxygzypYogK7R/MbX/wYmM3SwZpSY006r5SLW7Y0nS1zYW44xhpXQ00BVb3QfpjWp2BQgX5OOqKOZnx40UqVdkIPbFg1SnzqNN97kHbFTKGNgSCPU46hdlVgDycLqGzVAqNcm9htuLXxxUUkMg06Rf8A3DY4yy1a0sUs0sjCJLBiN7X/AO8ULmYkCyIDoYXBtiWo6YqbRaaazL48mocBdViPfFjwK+jQ+kDudxilKjWSCFB/mONkM7qoRgGUbjbDpSBdHyCOSx1rZBy3bBBVinjCq2w43xninuGDjbjbGuI6vMBcehFsFqiqVmeSkjJHmUEm5BF74IxpZFCkWA7YoCIZC5TzDg4uLFUuLfTHsiwTw/ON8dstttN/pihpJOSBb1xy8gGgl7XbHj1msLtbi++OtICkEXxmhn8QkXtp4v3xjzfNBS0su3747J/L7n2wXjZVkHTVUcuewhN1RxGvzvv/AG+mK896ipUetpEq4brD5SCWs92uDbi1sCcon05hTuwZluCWO/Yn+oxn6qnQVNcjGHwZaQDRcajdiSbDfa5xzKbabRu4ZSPFK6peCWGZHLTyKWeQnUCpOw+RsfvgU3e4G/ocHeoYITBFURXVw5Qoy2KoOPzvsMAL741i7Rs11dHYJ5Y7Wx3ENTpqF1LAf0x18HWCkWsFNIaZiQJNPl25x9o7Kb6d9S2N/cc/52xbRUXMqrPUSaV0q5C7eh2t+WGvozMmp8kzIJRl/iJ/D8UtqF3TQFt7Xv8AX2woMdS1Fg2rVfbe+/8Azhl6Fp5f29R5dOpQTTROYpgQCBuCB632+owWRhLqeKGLLcmFLLIsskDT1LIT55na7k/Ijb0xMFxkkucdRPlekLJRxSB9XAtIAPvqP2xMG78J2Xo5ZdVxR0UKvJ/6xcemw2xy2ZaV0qeXO5+ZwrR1NStOrwiNlVACzyW1bc2xmNTWSUZKzRmRZLE6beh5474b5EjmXG/RugzCc30OSpJ5Ow3tjmbOI4Uc1MjaAN/LhNy6lrpq2AtITHrFkMm43FyRglVZTmT1VTGs7SrYgXtt2HvzjOXI2sCUUjfmmZyfC1NJEzaZJY5FcE6QLDb74yUdXXiK6a0QLYLqtf7405T0qJIga6rkEwP4Y91uP+cYOoaanrYJsppc0VcwiOqKNZdOuxF9r3335/TByV5dGvXm3lemebwTxo0uPe2+L41zaWVSWmBGxIUWA9yMfejY6yTp8CSjnp6iKq0yLMQdSkAlr33/AKYaIK2eMKqQiYDgp5hYd/bthRvYJVpAenqa/KJo/iiksUrHUL3IO3c4ZKfNUqVAN0J/hI2GM71FMZClXCjsrB2iblSbEWPfFMqU/jSPDeNSbrp3BHpjVcriDqmFxUBV/wDtWw7DHJzNFIHmt3smMFMyxrOZ5gQu8YXl/vxgfU5itLUl5qhGp78PZbb7Xx6XMyrjsPyZpGketgxtzcYznOIXjbSwGne5HYYXK7O6eSNhEPEQEA73sfpxgJFVV1VUrT0MbSTCQCWmdA2qO3Ia+1ud/ljL9w7o0XDYzdR9aHJ6U1FJSLUJpJLs+kKfoDgJmfVaZn0/DmES/C+KblWIYgXKki29jvY27Yrzaamqun3oc0V6Sfx3j8IDzMLb3B7cbjvxgFDk9FV5PBDSMyaQQrE3sdVz32Xfj3+eBPl/I6Ifp7jaQ6vVRU9FSmkdJGmF1Zk2U8Wt2OFjqCeSaMyMAJGiC3XnY7A/U/TBDpfJxl9PWZ1m4kqFpkvBEjFlewP4bmw4A+ZxrMA6rktTQSwRhPFjklFvPtYe49dgRsbbYjToMajI8b6gUw6EuzAjdyv4iCbn69xikZLNDUUcVQ6xNUvHa+1kY7G5243w2dV0FWsUFKtBOqGn8O8kbMNanzW99icMmXZLRTQZRP1CsT1FJCqpGGspS4ZWk0/xC5stzzc82wo8tRyacit2cdRU+V5Zk9RQ01KkKZfEzqmu4k24Y97839ceWZdaXMVZwDGCXdbWHP8Azj3JMhyrO6eukaOQJUoYmdGuS1uV9CNvy4wq13S2X0/gwxxmnKArJPFEAW2F73P1v/fBU1FW/QxzLqKXR+WPX9ReHMdKRHXIwt+IHbn3thj6lqhlXV+V1ETRyvIymy252HBvYnUNx74uqsohyzqSX9nKxknABkJuI2uCTt8r7+mMObxrNLVRKDHPGUdp1BUygAKAPU8Eb9jY4SmrsvW2MGS1kSdRZpXTsY2kYxl2ltqIIJxMC+lenD1HNUywmFNABK1qeNa/ffufX6YmF2ZOsFtlKZbnENTr01iJcBwQHVlHFh/CcZszgzipqaWKnkegUyFSJCFUgm5LC259PthwrTBV0Ommraxq6FC91N9ZHOlRvx68YG1En7W8FYlSRgqK0kzlHuB32IO+xNu+Da9BQnZnDn9FWSBvEjiLDTNC4Ck6Nxsdrkgi/pgpRV2dUNJAxDzjSTIbhnj7DUTubkdr411Wc0sUUmWssGoSqrak1Md+b3/wdsRKSiq6CszKdmWMOEp4UdgC1xuxBuQLggDvf1we7+wuuMhjJurYK+rhpKaN4p3UljuFCAXLH3t+uPJ1q5qrP3qIp9ElRUNaW52Ltsdtxa44w9eLT5HQZgJphHWTgRx3RmECsO+3PO3aw3wp5ZTRZXUfHN4M0SKTG0wK6eNLAc6rg/4caRlaA49WekZb1FmGXUdTRLWRV7w1bJNJoCBe1rkXJBG59xtgrRdU/CySijnSxBJR1vq7Hm3tjxirzCtkaSYqVUFkJA2DHk//AK9+2L8smaCGWecu6SK1omub34O/bY/fHurXpOqPRJOtqzNII1qjTDWglBRSraSfKebXsOPniQVNdFmSyU1QzU5jUkTksp7cX9ycIuUtTStJI7yGCJfKDxsbDj2w15S8UgqXsSI6csEZ7WsNrX55xnOTbH0VYCaz1M0NQhq0EMjgooG62PvvzfjApoIK55FkqE8mnw4zGx8VxyNQ4Hy9MDKmuro//GoNXxFUDD5jyQTuD29cFKstLl8bxVDwVKghnXyMpGnb25b7jAX9icaBM+cy0da8JeySXKlYhYn8j9MMrdY1NNSzz5bFD8UbrKIgAuoDaw5vzzfvhKzmaWNYPDpNBe5RzuTsL/mR+eMoaXWIYpLPHZppVbYN6XwlFNJo2pJ0NuYCr6hzKGuijllWWHxBHE3nQlAALE+W/Y8bX2xRkdOzTGPP6u2V0UT1ApVcDxtO+lrdjwfYe+MtRn9SmoZfO8Li2opbUw2FwPt8rYphlnpmWqhiiWod/wB5FNZgQRYg+x2Nj3xVdqzbki+v8R2n6rkr6KNNHwNLqULBsjaOANxb2AH3w20FQ1VJR/BUxho4hoN1sSbg/wBOffHnNNU09TVyVmZRlJLeIIoyC7FAdKrq44I7WvtbDjR9QlsijzCmpZfh3jWQHzu259AfnxfFjy07Zwz43VIs67oKqpzCFMuDPNUR206rhDfZrXvv/T3wITI6ykrYocvM4p1hMck43Q6babDu1yd/n6DDf0l1BlWZmQUkpNeVLSGRbMVA/h9ge3PrzjXnuSGtg1Uk0lJK4sVjPlbcE7djtyMe+i2nJek+s0lB+CLVZr1JSRrS0lRBDJ5VLyRBiFLNcg352HOD1M9ZOtPJmdEsbNTM6LIwJmJt2G1xubC9hbC9UwxUvjQl3mUm5aTdiLg2/XDB+2pGpMkqPhpnsiwq6ldOpgAQ9zftjPtcKY6p2kaqvMYqDIZqyekEKIdcmlO29zt2H9Djy3MeqMrrcy1eLII3kTS7oR4YBFzbnHreZwQZx09WUFQfCapgkiVxvY2K3A+e+PJs6yqjWnWIxxCGmjCsyoFd34A/I39ziRjF4HBvNG+v6nh6dypP/j88clRmFXLUSyLJYJHchEuP5Spt7n1xMKWTRPDPU0j0kcsDOZImqRYbHTcetxb7YmOlYVBaTdseJa+ky/NJq6nDw1NXOUYhfKpC7n66Rt3JxTmylKpK5mPgylXBBA86jja22xP1wH6+zIJlmWBJfFnSRixAtfSvJ9725xvWjzCoyi0kaz1Qfxmjp2JsuxsL73ta/wA8ZdbVsF5A1HV0MwSWSCMNWaWnBe1/Swv6gjbfbBeTquigyqOGJT8YZHYqi/wX/Hfja230+qc5bLJvDjiHiRqQUe+x7j2sTjPTVs8GZzNZA837uRgmoIN/KL9th9sKMBSZtz+tq8woaeJ6J4YI5XczMdpTIwsxJ9LH74HSUk0tHGpIcK9wCeLgXN/TYfT64MRySRyCOlKGBCCviWvYL5tjuNhb64x11Y1PVsVHhRNbSobymMjtb59vTCi3pIj+7MOZuXnEbMY99RAOlWFuR6Gwt/hw2HJjJ0hTZiwQLKzFdAtpBRvKfkFHtce+FOqliqw0rhwyt+NbWN/X3w6/6eyVctNHRssIoEd5pGlvqdTtpA9Cd7+xxZSpWRRtlf8Ap1Xy0E600WXtV08zNecx+QnYat+w4/zYm/SeYLVVMsckapMGGhBbQGN7D24t8sE8njrqSprVqXg+DZl+ECLbSoLahb2uPvgyDIGLatiNsZtXkLk4sS6TpXOBmlPUxEM1KwbXLcex4uSbfnhrm6XevWpZ54fi5oopRBKLDUp4uN/MNjscEIKgSU0qmQJUXBRidrHYj874Gmsqzmjynw5LREM3iBmQ72IsfngSxRonKSFnPct8COJghWKWdzCh8wTm7ew2/TAHMKVBEIYnUyEjUq7eYi539Bhu6lo6pXiRgwQKsKBe9rkk3+v0GAGV03xlOryIyyNVWBG9xoJNvtgKVKzpisUBqCGQNG0yr4YIVQvLMxsL29MFs1vJWrTRrpSEAWtuTa9vzGKMkimfMoxYNAjGQtvvYc/Q2xXV5rLJXyrEitdvKx7Wtv74T7OdnZGcVw/6wtQSVObV+XUgMS/Cv53I3kj1XsRY7gm1/fDPTftDI5swoIaR/wBjOxankZgBT3JBBJ9dtrE3344B9HtNQ5sWpVjapnCBg53Zg2qw34ODubdZ1lOnw1PSQtXzsqUquCyqzG+sgc2uOMNNSTSPmcianaFrpSlm6S6tqM2zKMQ5esUoWpZ7RkuwsRvdja4tbnHqtN1XRZlQw/s8iqRowzSbqFv2IO9/b2x4X1kUOaS0j1GaVddTuySy1OkpIRyUUbhT2x6X0Nk89F03l9JVrFrQNUuSvmj1m6x39bm5v6n2xvG0qOflSbsnUsXh5lI2nSZ1LC/BIut/yBwKy5Y5aaORC0VXpV1kF9L77bcG1/TBLPaj4jP3hYg/DxhQp5DG5N/nqwqdKZm0OVQyBlWWnUxu8m+lWAI/PSMYdas0VtIeqHMpGy8CeRWeNrFgANRY7Ee1hf6YVc6yeBoalY6sPVVTa3SKNiqcGwJtxfm+98c5TmxmqJcngDJreSaScvbTa+4Htb5Y0UtGjx1LTVsrhQ7lhZbgbDj122xlJ9JWdMeOTVGSk6WGb0kKTySF4gUDqu9ltsx4uLjbtfbviY1UWcU8aS0Cu8EqSa2uisklrjUo7HcA/TEwlOVBcEnsWc2poWzzpunzCNpKdKBHlQHeRvEcEn56Rf2w3QT2y9ppEvGZJEK7/hKklT9QPywB6jplgqOmGUeZ6I+YnzX5Nvfz3wUyqGqzKmrBT1KxpGx0xEblio59N/646HVHLmxOq/Dqa+SmmRIiXYFVI8txa1/qMbZOmYaLpiXOVeNJ41YRktzYadh6m4Ptb3xcmSpHOsdVVzNUrC8rOiWjutjp33uVxzmhUdGTRU1dVVFHM6NBFVRKjhw3n3H8Nrfnj0cFbuho6fySWiydYa1Y4pKeIzTSyRC9jclLnsD332wk0lBLmkWYVFLTtNTQ1DNDHIvlkUfiUAd9yQfWww1SdRS1KVOT1VSKikqaRViqQAHDnsbf5fbAzpuStyqOoy95t4CZEseUYghx7E3uO2JjZ5JoBSZZSr05LU0UjGRWJZH7re/3A2PyweyKogrOnsrgr6cFYJDIkisAyAMdIv6WsMaDR1ub55XUtPCgpFoDLVoqqfOxIuAe5AvYW74VslnqRRNTrGWEbFNZXixweS+uDTjas9WiqKZ6dGjLMmrTY8xse/pvi6lkDL50JJN7e3f+/wBcLPTaNLl85nDFWCrf1Ive35YZsuJaAJM3mBMZPG43Xf3BGBGWDPkik8Frxqt3UuOb6VBI+hwvUM2W5hLEXWRhPPIUIUoQVBuD5rji9gAAPXc4Y0cwT+GxAUfibfCfW0zJ1E1LRjQA7mKQPYJ4ijb57t+WJyZ0XjpvIczaWNMx+GWXVTxxMzSMxYOSQBv3NgNr9sLWUwoAh8XZFZ1UMQv4d7YJZg9VS0pE8jTyKd1azADg3H33xgoYadQziJ4gF/CkltyQLWItjnbVHak2AIaz4eUxwSvHeQq45VlJI+hA74HUkaDMyxQqUZvLf0HH2wcWlgGYPrZreIzAsAd9V8DqujlgzqcvCfCXxZGsbXQBtwfqN8dEWqdAdoL0L/CsZNLaVlQMxFiBqBNvtjP/AKgQyRZ28uWuf3Emm8bWMDi1gR22t898a8jhp615JKkrTUsKCWVjd2YCw0rc8789vrgLndXNBmuZTVtFPBXVMwlYPsFUsSAPpYXvi8aaBOmzX02Is26ynqZ4WncziSBFfSNQYbk/L/Dj2AU7xqJqyYgM3iOkbeRFXgm+578/YY8Z6GnND1FDOPCamgkBl1/iYk2GnvcXAt9Mepf6iK46NnleVwC4WRFNiUP8I+pH2xutts5eTaQuirStzeetOzTjxV2sdLfhO/8AKFwo5QKinaejpWjM0kJjiMhFtQ7m/pv89sE6XNqeWeSWN41TT+EtbQirt7974DyVFNUVMhglCSxzNItxtPck2v68fpgRltNGtUHMjgqYusJJqhPEhmga0mzKdSLt+ZwXNNT0+XyJDdUhYFtLWLXvsd97kYz9PxtLSwTNdJkRvEYEnyjYfXYDGmhQziYOzLAql5NPPlUnb1xxcrbnaO/ipwyJudQD4iJ2qm1aWOrTuQxuO3pbExf1XEDDSVEYdbgjzbHSd1/Ifp6YmOqEk4rIqX4jV1vRQw0OSMEMgppNBW++goNhbfkAYwItHR0ryUyOAxJklkZtbXB5J3v7nBySrXMMuVaiEwSiJVufMdY2DA9vT3wLqikRhppnQh3Abbcjk7YTbtnzMUBoqOSSqFQaiY6QFF+LWGCGWPDRUgpaoLInjh4xYDwySTc33APt6Y+RJJKXcHcHt64uFEz1MLSebU4C3Fh/3jybPS0D56Sjed1jWOKUqbNrsL/2xRapmrMokjVRVRiSKSS5ACkHkdwTvi2RVhqQhLA6yGI3ta/2+uM8c8kWdRwRlvAkT93J3IBO3ztv98WJ5p0F8vqqnpak8JpzVVZqY5KubfzILbAeoX++OqGqyNepa5KumSda1lqIGjBKAlfMCOLEi/HJPpgeWEkvjyO61AO502I07WsfkeecfFoEnnTWpR4WLeGDa59QRufcdvlviORVEc/EgeH93AI0/wDWo/hGJTyXdgwJVk0MR2H8J+hGA6Sy0ZtLJ4qEL5lJufnufvgnDIjx3imGoC4VjZlPrvjG2XqbI54Y4zHWIDLFsXD7keuAGeGjnr6h6OdTOKETJEGFzIj7/db43V1M9Wnj2QSgWe7C1vlzhfaLwmZkjjWRTswQbffFREhizaJa6dJqeqXQCSsYS17m5JPOF/Nq4Q5vLTDSISYe1wDfzfkRb645hklg8MwsZCHuQxsD6g/lsPbHGairqoEjpI4UIcszsurUfUDtYbYNRbGnJGuvpqRYpEpvNK4IdwLj5+x3xlr5acVQnfzKtM0AVzwCd739QT7fbGSTL6iZz41XILm7gKRcji2BFRltVUIusSDQfxPfSebWU4sYr7lbfoZyWpps66mp0Kg0UZIcf7rAknT6D8V/5RjT1RmNTkXWLVNTSrURSwFYVVgS4JBub8bgj64r6TylstXNc2fU60tJ4QKj8bODqAHINhb5NhWr85raivpaiWRppaONFUMoOgWFl97HuecbqKqjPLlZs6PzCFep0nqlAapdwbrcDWSSfa178dsOPUNZNm9HDTHyxU00scw1G5awCuPa2ofUYRKWsfKs2Wt8OMMxLeQAqNXIBI9z8sfZs5mq6wmkZkCqUigJuAtwSAe5PN/b1xZJvRXtGOFWUtDPA+lG3YKSRz9cGckoKeTM4ZKhlSKCRWcvwSNxz9ORjGmd+NBJeKJJ1S/inzajf/b25O9zxxgrkFG2aUVJR0rxyyyVBqKp28pRAebnm4Fvr88STaWRDt+4qog4PhzSOJQqbFo/w3+u/wBN8cZPKcqpJ61oydcngxiQ9iDqvtsbg7dxjDWJOcxaeJNcyGxjBFtPYWHbjbG3Np6paenWahELA6jckgtYi/HoccTyzqi0lQvdR08VZQRxxklUkFhf8OzbfIYmLAGe+rePawNrg4mFGVIru8SGBYQredNmtbABYxVZlUO7MUjZUhJ41sGHPoL/AJ4L9QVsVJCAWYAC40Lck9gb/PA/KcskpssqJKyRCfH1byHzsbWU+3N/rjq1s+eglCsFLppEmV502lI7HH1/CCE6zqV1YXNuCDjRR/Fz0bzSKlj5gb7A/wA3f/oYx5hrdUC6eDuosB7XO/P9MHR55dALMKKdqmVY5ioclivdrm45/pjHmwNMqSwO8kkE5XSQV8IsB6+4IGDlSwiandLCoteIkauf4SMCsxaVkq5a3TepZZAig3NgB+h+/wA8NUi22j6rtSZvCK2o8Smq0v8AvQQDJYAgXAHb88HUgpWTTDqibldRIYd7f56YVKmF3pYIHbxWpFDgMxJlADcehI/TDRl9UtbReNRbsh0MJFsV72v37ffBmsFRtpqeGojEczEMN1dRyf5hxi74ECEMF1E33Q3Vh/nbFlH5016ANQ3uMa6ON4JH8MhRtqU8E9t/vjElswJDIx8rEMh29cDXkhqKh1ciFo2syg6lbtccbXwxVEYd2s+hiTZfW3FiNsCHorSH4t41Lm6SXBI+ft6jBbFE+DLpGcNT6GFhY69sdVGXTRIJJpDHI3lsFAFvfGGpjq8uLML6AxJiY3A7gg+h7YInM4qyjUTOuiwtqYqykC4O/OC7NdmCspalg8eqGVUYqWU3JI24PHcYzjKZKhDFNJpjYbgKbqL723/LHNPm80tStLT20IWbWF0qSDueN9zb0ww0FXEbvPKqoovqfYYi7RZ6WULHVuarRQR00cKQLGllijl2JO2phySbf2wtQ5MY6KnmSoiEk4LyLqGq5BNrE8Cx+2PTVWKtUPBFG8Um19PP37YyVORQQkmNI1UC5dEXyE+hxsuWsASPOf2BNNESZgdCE6i2xO/Pp2xXR5TFJAuvxopVsxIXe9hdR6euHmbJUQu1LKl3FmD3sPXAaSCpy5VgYGa76239uB7fPCXNZXEWjQeEweOJrEkNHIthp9d/84x1R0/wNVLJGJdLxWjKkeW/IJ7EbjbBRXqVkjeaKNVvfwgDdRxv6f8AOL5C9ROzGJYoAupiy2LEjgHvzhym3hihG5KzNLTwyyPWGqqoVaVSyXJsnc3B5/scfJXqqfU1PnTTIIwwDSM5Nzts17dvTHNRVwiDww4JA0WA2NyN79h2xlDRCJ5RMwHdCPxXtYfLf9bdsGMcWxyrs0tBCKvzKsQvLVlNJ2PGq+97AjEwPMoikIimUPazKTsLf4cTC6p5DKk8Dn1Js8SD8LVMKkeoJ3x8rGaIxRxsVQNGQAfU7/fExMORzQ0bYqyd5Y0aS6kWIsN8b5400wDSCGaxvvfnExMZFQu9RO0OcxCIlAyRsQO5K74Bygz5czTSSSFKcOmqRjpIPbfbExMaFWjZlnmzGgLEkm4v9v7nGTKqmaKSp8OQrpq9rdvPp/Q2xMTHnoiHhnZJ4wrEBtyB3wUSRjoBOxIB298TExzspKqmiOVyHSQdBuQxF8L+Vk1OXSioJkESKU1dtsTEwXocdmuplc0aSFrulUiKT/tIFx8sL3UjtDWVdNEdMMY8qDtsMTExF8jTwEU0rtDdmJIUi/e3Nr/PB3I5ZHr/AAC58LwiNI2H4DiYmLLZVphSm/8AGJWn/dho2Y6NrkHFNNUTTMwkkZgLkXP8oxMTAlsMfiFqZFEakAXNr4A5/I9PTSvCdLX+ff3xMTEj8j3gu0iLJ4hkGolSd/XGAgzNaVmcXP4mJxMTHYhLR8UCOcIiqFUqwGkbHfF1DTQmvkJjU6ShF+2JiYT0H0x52AuZ1RUAEzMNvYkf0xMTEwo/FEez/9k="/>
          <p:cNvSpPr>
            <a:spLocks noChangeAspect="1" noChangeArrowheads="1"/>
          </p:cNvSpPr>
          <p:nvPr/>
        </p:nvSpPr>
        <p:spPr bwMode="auto">
          <a:xfrm>
            <a:off x="0" y="-458788"/>
            <a:ext cx="1400175" cy="923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7415" name="Picture 8" descr="http://t2.gstatic.com/images?q=tbn:ANd9GcTCZDk14eui4FKGg0sVlqSmafl-NJqSwCD943MX7NqNuPFyBg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81300"/>
            <a:ext cx="5040312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  <a:solidFill>
            <a:schemeClr val="bg2"/>
          </a:solidFill>
          <a:ln w="19050"/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s-CL" sz="2400" b="1" dirty="0" smtClean="0">
                <a:solidFill>
                  <a:srgbClr val="FF0000"/>
                </a:solidFill>
              </a:rPr>
              <a:t>Alta Edad media: </a:t>
            </a:r>
            <a:r>
              <a:rPr lang="es-CL" sz="2400" dirty="0" smtClean="0"/>
              <a:t>el Poder estaba en manos del Señor feudal , emperadores y papa.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CL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CL" sz="2400" b="1" dirty="0" smtClean="0">
                <a:solidFill>
                  <a:srgbClr val="FF0000"/>
                </a:solidFill>
              </a:rPr>
              <a:t>Baja Edad media: </a:t>
            </a:r>
            <a:r>
              <a:rPr lang="es-CL" sz="2400" dirty="0" smtClean="0"/>
              <a:t>el Poder paso a manos de los reyes monarcas, sustentados por la burguesía.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CL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CL" sz="2400" b="1" dirty="0" smtClean="0">
                <a:solidFill>
                  <a:srgbClr val="FF0000"/>
                </a:solidFill>
              </a:rPr>
              <a:t>Siglo XIV</a:t>
            </a:r>
            <a:r>
              <a:rPr lang="es-CL" sz="2400" dirty="0" smtClean="0">
                <a:solidFill>
                  <a:srgbClr val="FF0000"/>
                </a:solidFill>
              </a:rPr>
              <a:t>: </a:t>
            </a:r>
            <a:r>
              <a:rPr lang="es-CL" sz="2400" dirty="0" smtClean="0"/>
              <a:t>Surgimiento de estados modernos con la creación de estados nacionales unificados, unión de dos o mas reinos medievales.</a:t>
            </a:r>
            <a:endParaRPr lang="es-CL" sz="2400" dirty="0"/>
          </a:p>
        </p:txBody>
      </p:sp>
      <p:sp>
        <p:nvSpPr>
          <p:cNvPr id="18435" name="5 CuadroTexto"/>
          <p:cNvSpPr txBox="1">
            <a:spLocks noChangeArrowheads="1"/>
          </p:cNvSpPr>
          <p:nvPr/>
        </p:nvSpPr>
        <p:spPr bwMode="auto">
          <a:xfrm>
            <a:off x="1763713" y="188913"/>
            <a:ext cx="5688012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s-CL" b="1">
              <a:latin typeface="Bookman Old Style" pitchFamily="18" charset="0"/>
            </a:endParaRPr>
          </a:p>
          <a:p>
            <a:pPr algn="ctr" eaLnBrk="1" hangingPunct="1"/>
            <a:r>
              <a:rPr lang="es-CL" b="1">
                <a:latin typeface="Bookman Old Style" pitchFamily="18" charset="0"/>
              </a:rPr>
              <a:t>ANTECEDENTES</a:t>
            </a:r>
          </a:p>
          <a:p>
            <a:pPr algn="ctr" eaLnBrk="1" hangingPunct="1"/>
            <a:endParaRPr lang="es-CL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>
          <a:xfrm>
            <a:off x="1476375" y="404813"/>
            <a:ext cx="6562725" cy="849312"/>
          </a:xfrm>
          <a:solidFill>
            <a:schemeClr val="accent2"/>
          </a:solidFill>
        </p:spPr>
        <p:txBody>
          <a:bodyPr/>
          <a:lstStyle/>
          <a:p>
            <a:r>
              <a:rPr lang="es-CL" smtClean="0">
                <a:solidFill>
                  <a:schemeClr val="bg1"/>
                </a:solidFill>
              </a:rPr>
              <a:t>Estado Moderno.</a:t>
            </a:r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539750" y="1412875"/>
            <a:ext cx="8135938" cy="4683125"/>
          </a:xfrm>
        </p:spPr>
        <p:txBody>
          <a:bodyPr/>
          <a:lstStyle/>
          <a:p>
            <a:r>
              <a:rPr lang="es-CL" smtClean="0"/>
              <a:t>La formación del Estado Moderno fue un proceso dado entre los siglos XIV y XV. </a:t>
            </a:r>
          </a:p>
          <a:p>
            <a:r>
              <a:rPr lang="es-CL" smtClean="0"/>
              <a:t>Se desarticula el sistema feudal y se forma el Estado Moderno.</a:t>
            </a:r>
          </a:p>
          <a:p>
            <a:r>
              <a:rPr lang="es-CL" smtClean="0"/>
              <a:t>Este proceso se dará en Portugal, España, Inglaterra y Francia.</a:t>
            </a:r>
          </a:p>
          <a:p>
            <a:r>
              <a:rPr lang="es-CL" smtClean="0"/>
              <a:t> Francia en especial, porque pasa de la máxima fragmentación (sistema feudal) al absolutismo.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1115616" y="548680"/>
          <a:ext cx="708660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3" name="Picture 2" descr="http://t0.gstatic.com/images?q=tbn:ANd9GcRCCvUvlybnCgyH9eQ6cuqzuGYYov7lpC0eMHsQADxMCD2FkweV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357563"/>
            <a:ext cx="2952750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http://t2.gstatic.com/images?q=tbn:ANd9GcQYLaY2ZK1JHcu4exPwnUTFSE_ozEd8P5PgC_O8M4X-bKQFWqg6O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068638"/>
            <a:ext cx="2808288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Diagrama"/>
          <p:cNvGraphicFramePr/>
          <p:nvPr/>
        </p:nvGraphicFramePr>
        <p:xfrm>
          <a:off x="323528" y="1340768"/>
          <a:ext cx="8352928" cy="5189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301625" y="228600"/>
            <a:ext cx="8842375" cy="968375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s-MX" sz="3600" dirty="0" smtClean="0"/>
              <a:t>Elementos generales que constituyen el Estado moderno....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1012</TotalTime>
  <Words>566</Words>
  <Application>Microsoft Office PowerPoint</Application>
  <PresentationFormat>Presentación en pantalla (4:3)</PresentationFormat>
  <Paragraphs>97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Civil</vt:lpstr>
      <vt:lpstr>ESTADO MODERNO</vt:lpstr>
      <vt:lpstr>Presentación de PowerPoint</vt:lpstr>
      <vt:lpstr>Presentación de PowerPoint</vt:lpstr>
      <vt:lpstr>Conceptos</vt:lpstr>
      <vt:lpstr>Entorno a la gestación y características del Estado Moderno</vt:lpstr>
      <vt:lpstr>Presentación de PowerPoint</vt:lpstr>
      <vt:lpstr>Estado Moderno.</vt:lpstr>
      <vt:lpstr>Presentación de PowerPoint</vt:lpstr>
      <vt:lpstr>Elementos generales que constituyen el Estado moderno....</vt:lpstr>
      <vt:lpstr> Estado Moderno</vt:lpstr>
      <vt:lpstr> La delimitación de un territorio con fronteras bien definidas </vt:lpstr>
      <vt:lpstr>La unidad cultural y lingüística  </vt:lpstr>
      <vt:lpstr> La centralización política </vt:lpstr>
      <vt:lpstr>           La constitución de un ejército como fuerza exclusiva del Estado  </vt:lpstr>
      <vt:lpstr>Presentación de PowerPoint</vt:lpstr>
      <vt:lpstr>Estado y Poder Político</vt:lpstr>
      <vt:lpstr>Presentación de PowerPoint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</dc:creator>
  <cp:lastModifiedBy>Luffi</cp:lastModifiedBy>
  <cp:revision>159</cp:revision>
  <dcterms:created xsi:type="dcterms:W3CDTF">2004-09-08T23:26:31Z</dcterms:created>
  <dcterms:modified xsi:type="dcterms:W3CDTF">2015-03-23T00:09:20Z</dcterms:modified>
</cp:coreProperties>
</file>