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2265C3-7D08-4DE5-9E2E-43D51AF589AA}" type="datetimeFigureOut">
              <a:rPr lang="es-ES" smtClean="0"/>
              <a:t>17/05/2011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FCB23D-818D-4595-83D2-6BD18C58BBA2}"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F2265C3-7D08-4DE5-9E2E-43D51AF589AA}" type="datetimeFigureOut">
              <a:rPr lang="es-ES" smtClean="0"/>
              <a:t>17/05/2011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FCB23D-818D-4595-83D2-6BD18C58BBA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F2265C3-7D08-4DE5-9E2E-43D51AF589AA}" type="datetimeFigureOut">
              <a:rPr lang="es-ES" smtClean="0"/>
              <a:t>17/05/2011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FCB23D-818D-4595-83D2-6BD18C58BBA2}" type="slidenum">
              <a:rPr lang="es-ES" smtClean="0"/>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F2265C3-7D08-4DE5-9E2E-43D51AF589AA}" type="datetimeFigureOut">
              <a:rPr lang="es-ES" smtClean="0"/>
              <a:t>17/05/2011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FCB23D-818D-4595-83D2-6BD18C58BBA2}"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F2265C3-7D08-4DE5-9E2E-43D51AF589AA}" type="datetimeFigureOut">
              <a:rPr lang="es-ES" smtClean="0"/>
              <a:t>17/05/2011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FCB23D-818D-4595-83D2-6BD18C58BBA2}"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F2265C3-7D08-4DE5-9E2E-43D51AF589AA}" type="datetimeFigureOut">
              <a:rPr lang="es-ES" smtClean="0"/>
              <a:t>17/05/2011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FCB23D-818D-4595-83D2-6BD18C58BBA2}" type="slidenum">
              <a:rPr lang="es-ES" smtClean="0"/>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F2265C3-7D08-4DE5-9E2E-43D51AF589AA}" type="datetimeFigureOut">
              <a:rPr lang="es-ES" smtClean="0"/>
              <a:t>17/05/2011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EFCB23D-818D-4595-83D2-6BD18C58BBA2}"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F2265C3-7D08-4DE5-9E2E-43D51AF589AA}" type="datetimeFigureOut">
              <a:rPr lang="es-ES" smtClean="0"/>
              <a:t>17/05/2011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FCB23D-818D-4595-83D2-6BD18C58BBA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F2265C3-7D08-4DE5-9E2E-43D51AF589AA}" type="datetimeFigureOut">
              <a:rPr lang="es-ES" smtClean="0"/>
              <a:t>17/05/2011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FCB23D-818D-4595-83D2-6BD18C58BBA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F2265C3-7D08-4DE5-9E2E-43D51AF589AA}" type="datetimeFigureOut">
              <a:rPr lang="es-ES" smtClean="0"/>
              <a:t>17/05/2011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FCB23D-818D-4595-83D2-6BD18C58BBA2}" type="slidenum">
              <a:rPr lang="es-ES" smtClean="0"/>
              <a:t>‹Nº›</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F2265C3-7D08-4DE5-9E2E-43D51AF589AA}" type="datetimeFigureOut">
              <a:rPr lang="es-ES" smtClean="0"/>
              <a:t>17/05/2011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FCB23D-818D-4595-83D2-6BD18C58BBA2}" type="slidenum">
              <a:rPr lang="es-ES" smtClean="0"/>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F2265C3-7D08-4DE5-9E2E-43D51AF589AA}" type="datetimeFigureOut">
              <a:rPr lang="es-ES" smtClean="0"/>
              <a:t>17/05/2011</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EFCB23D-818D-4595-83D2-6BD18C58BBA2}" type="slidenum">
              <a:rPr lang="es-ES" smtClean="0"/>
              <a:t>‹Nº›</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95" y="3394360"/>
            <a:ext cx="4113096" cy="3024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35" y="1538889"/>
            <a:ext cx="2684342" cy="20520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677" y="1986377"/>
            <a:ext cx="3237571" cy="21488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2204864"/>
            <a:ext cx="2918622" cy="19554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648" y="4006359"/>
            <a:ext cx="3619551" cy="24123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55576" y="620688"/>
            <a:ext cx="7632848" cy="1152128"/>
          </a:xfrm>
          <a:prstGeom prst="rect">
            <a:avLst/>
          </a:prstGeom>
          <a:noFill/>
        </p:spPr>
        <p:txBody>
          <a:bodyPr wrap="none" lIns="91440" tIns="45720" rIns="91440" bIns="45720">
            <a:prstTxWarp prst="textInflateBottom">
              <a:avLst/>
            </a:prstTxWarp>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 MIGRACIÓN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4791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pPr algn="just"/>
            <a:r>
              <a:rPr lang="es-ES" sz="2600" b="1" dirty="0" smtClean="0">
                <a:solidFill>
                  <a:schemeClr val="tx1"/>
                </a:solidFill>
              </a:rPr>
              <a:t>Somos ciudadanos del mundo por lo tanto no somos clandestinos ni  ilegales en ningún lugar.</a:t>
            </a:r>
          </a:p>
          <a:p>
            <a:pPr algn="just"/>
            <a:r>
              <a:rPr lang="es-ES" sz="2600" b="1" dirty="0" smtClean="0">
                <a:solidFill>
                  <a:schemeClr val="tx1"/>
                </a:solidFill>
              </a:rPr>
              <a:t>El inmigrante no es un delincuente solo busca un mejor futuro que en su país no encontró.</a:t>
            </a:r>
          </a:p>
          <a:p>
            <a:pPr algn="just"/>
            <a:r>
              <a:rPr lang="es-ES" sz="2600" b="1" dirty="0" smtClean="0">
                <a:solidFill>
                  <a:schemeClr val="tx1"/>
                </a:solidFill>
              </a:rPr>
              <a:t>Apoyar las leyes de inmigración es apoyar la xenofobia.</a:t>
            </a:r>
          </a:p>
          <a:p>
            <a:pPr algn="just"/>
            <a:r>
              <a:rPr lang="es-ES" sz="2600" b="1" dirty="0">
                <a:solidFill>
                  <a:schemeClr val="tx1"/>
                </a:solidFill>
              </a:rPr>
              <a:t>Artículo 13.</a:t>
            </a:r>
          </a:p>
          <a:p>
            <a:pPr algn="just"/>
            <a:r>
              <a:rPr lang="es-ES" sz="2600" b="1" dirty="0">
                <a:solidFill>
                  <a:schemeClr val="tx1"/>
                </a:solidFill>
              </a:rPr>
              <a:t>1. Toda persona tiene derecho a circular libremente y a elegir su residencia en el territorio de un Estado.</a:t>
            </a:r>
          </a:p>
          <a:p>
            <a:pPr algn="just"/>
            <a:r>
              <a:rPr lang="es-ES" sz="2600" b="1" dirty="0">
                <a:solidFill>
                  <a:schemeClr val="tx1"/>
                </a:solidFill>
              </a:rPr>
              <a:t>2. Toda persona tiene derecho a salir de cualquier país, incluso del propio, y a regresar a su país</a:t>
            </a:r>
          </a:p>
          <a:p>
            <a:endParaRPr lang="es-ES" dirty="0" smtClean="0"/>
          </a:p>
          <a:p>
            <a:endParaRPr lang="es-ES" dirty="0" smtClean="0"/>
          </a:p>
        </p:txBody>
      </p:sp>
      <p:sp>
        <p:nvSpPr>
          <p:cNvPr id="3" name="2 Título"/>
          <p:cNvSpPr>
            <a:spLocks noGrp="1"/>
          </p:cNvSpPr>
          <p:nvPr>
            <p:ph type="title"/>
          </p:nvPr>
        </p:nvSpPr>
        <p:spPr/>
        <p:txBody>
          <a:bodyPr/>
          <a:lstStyle/>
          <a:p>
            <a:r>
              <a:rPr lang="es-ES" b="1" dirty="0" smtClean="0">
                <a:solidFill>
                  <a:schemeClr val="tx1"/>
                </a:solidFill>
                <a:effectLst>
                  <a:outerShdw blurRad="38100" dist="38100" dir="2700000" algn="tl">
                    <a:srgbClr val="000000">
                      <a:alpha val="43137"/>
                    </a:srgbClr>
                  </a:outerShdw>
                </a:effectLst>
              </a:rPr>
              <a:t>CONCLUSIÓN </a:t>
            </a:r>
            <a:endParaRPr lang="es-E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641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eBe0zGCStq8/TTPhDQUDLAI/AAAAAAAAACw/juhIrecKjpc/s1600/muchas+gracia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712968" cy="5986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14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1" y="1844824"/>
            <a:ext cx="4248472" cy="4281339"/>
          </a:xfrm>
        </p:spPr>
        <p:txBody>
          <a:bodyPr>
            <a:noAutofit/>
          </a:bodyPr>
          <a:lstStyle/>
          <a:p>
            <a:pPr algn="just"/>
            <a:r>
              <a:rPr lang="es-ES" sz="2800" b="1" dirty="0" smtClean="0">
                <a:solidFill>
                  <a:schemeClr val="tx1"/>
                </a:solidFill>
              </a:rPr>
              <a:t>Término que designa los desplazamientos de población que conllevan cambios de residencia más o menos permanentes, por lo común debidos a factores económicos, laborales, sociológicos o políticos.</a:t>
            </a:r>
            <a:endParaRPr lang="es-ES" sz="2800" b="1" dirty="0">
              <a:solidFill>
                <a:schemeClr val="tx1"/>
              </a:solidFill>
            </a:endParaRPr>
          </a:p>
        </p:txBody>
      </p:sp>
      <p:sp>
        <p:nvSpPr>
          <p:cNvPr id="3" name="2 Título"/>
          <p:cNvSpPr>
            <a:spLocks noGrp="1"/>
          </p:cNvSpPr>
          <p:nvPr>
            <p:ph type="title"/>
          </p:nvPr>
        </p:nvSpPr>
        <p:spPr/>
        <p:txBody>
          <a:bodyPr/>
          <a:lstStyle/>
          <a:p>
            <a:r>
              <a:rPr lang="es-ES" b="1" dirty="0" smtClean="0">
                <a:solidFill>
                  <a:srgbClr val="FF0000"/>
                </a:solidFill>
                <a:effectLst>
                  <a:outerShdw blurRad="38100" dist="38100" dir="2700000" algn="tl">
                    <a:srgbClr val="000000">
                      <a:alpha val="43137"/>
                    </a:srgbClr>
                  </a:outerShdw>
                </a:effectLst>
                <a:latin typeface="Cooper Std Black" pitchFamily="18" charset="0"/>
              </a:rPr>
              <a:t>LA MIGRACIÓN </a:t>
            </a:r>
            <a:endParaRPr lang="es-ES" b="1" dirty="0">
              <a:solidFill>
                <a:srgbClr val="FF0000"/>
              </a:solidFill>
              <a:effectLst>
                <a:outerShdw blurRad="38100" dist="38100" dir="2700000" algn="tl">
                  <a:srgbClr val="000000">
                    <a:alpha val="43137"/>
                  </a:srgbClr>
                </a:outerShdw>
              </a:effectLst>
              <a:latin typeface="Cooper Std Black"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132856"/>
            <a:ext cx="3600400" cy="410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Botón de acción: Película">
            <a:hlinkClick r:id="" action="ppaction://hlinkshowjump?jump=nextslide" highlightClick="1"/>
          </p:cNvPr>
          <p:cNvSpPr/>
          <p:nvPr/>
        </p:nvSpPr>
        <p:spPr>
          <a:xfrm>
            <a:off x="8352420" y="6245603"/>
            <a:ext cx="396044" cy="43204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331848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132856"/>
            <a:ext cx="4032448" cy="4320480"/>
          </a:xfrm>
        </p:spPr>
        <p:txBody>
          <a:bodyPr>
            <a:normAutofit/>
          </a:bodyPr>
          <a:lstStyle/>
          <a:p>
            <a:pPr algn="just"/>
            <a:r>
              <a:rPr lang="es-ES" sz="2800" dirty="0" smtClean="0">
                <a:solidFill>
                  <a:schemeClr val="tx1"/>
                </a:solidFill>
                <a:latin typeface="Bookman Old Style" pitchFamily="18" charset="0"/>
              </a:rPr>
              <a:t>Mira el fenómeno desde el lugar (país, región, ciudad…) que abandona la persona para establecerse en otro diferente. </a:t>
            </a:r>
          </a:p>
          <a:p>
            <a:endParaRPr lang="es-ES" dirty="0"/>
          </a:p>
        </p:txBody>
      </p:sp>
      <p:sp>
        <p:nvSpPr>
          <p:cNvPr id="3" name="2 Título"/>
          <p:cNvSpPr>
            <a:spLocks noGrp="1"/>
          </p:cNvSpPr>
          <p:nvPr>
            <p:ph type="title"/>
          </p:nvPr>
        </p:nvSpPr>
        <p:spPr/>
        <p:txBody>
          <a:bodyPr/>
          <a:lstStyle/>
          <a:p>
            <a:r>
              <a:rPr lang="es-ES" b="1" dirty="0" smtClean="0">
                <a:solidFill>
                  <a:schemeClr val="tx1"/>
                </a:solidFill>
                <a:latin typeface="Cooper Std Black" pitchFamily="18" charset="0"/>
              </a:rPr>
              <a:t>EMIGRACIÓN </a:t>
            </a:r>
            <a:endParaRPr lang="es-ES" b="1" dirty="0">
              <a:solidFill>
                <a:schemeClr val="tx1"/>
              </a:solidFill>
              <a:latin typeface="Cooper Std Black"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492896"/>
            <a:ext cx="2376306" cy="38796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369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7" y="1988840"/>
            <a:ext cx="3888432" cy="4137323"/>
          </a:xfrm>
        </p:spPr>
        <p:txBody>
          <a:bodyPr>
            <a:normAutofit/>
          </a:bodyPr>
          <a:lstStyle/>
          <a:p>
            <a:pPr algn="just"/>
            <a:r>
              <a:rPr lang="es-ES" b="1" dirty="0" smtClean="0">
                <a:solidFill>
                  <a:schemeClr val="tx1"/>
                </a:solidFill>
              </a:rPr>
              <a:t>Cambio de residencia de una persona o grupo de una región o país a otro, desde el punto de vista del lugar de destino de los desplazados. La inmigración es interna si las personas cambian de territorio en un mismo país, y es externa si provienen del extranjero.</a:t>
            </a:r>
            <a:endParaRPr lang="es-ES" b="1" dirty="0">
              <a:solidFill>
                <a:schemeClr val="tx1"/>
              </a:solidFill>
            </a:endParaRPr>
          </a:p>
        </p:txBody>
      </p:sp>
      <p:sp>
        <p:nvSpPr>
          <p:cNvPr id="3" name="2 Título"/>
          <p:cNvSpPr>
            <a:spLocks noGrp="1"/>
          </p:cNvSpPr>
          <p:nvPr>
            <p:ph type="title"/>
          </p:nvPr>
        </p:nvSpPr>
        <p:spPr/>
        <p:txBody>
          <a:bodyPr>
            <a:normAutofit/>
          </a:bodyPr>
          <a:lstStyle/>
          <a:p>
            <a:r>
              <a:rPr lang="es-ES" sz="6600" b="1" dirty="0" smtClean="0">
                <a:solidFill>
                  <a:schemeClr val="tx1"/>
                </a:solidFill>
                <a:effectLst>
                  <a:outerShdw blurRad="38100" dist="38100" dir="2700000" algn="tl">
                    <a:srgbClr val="000000">
                      <a:alpha val="43137"/>
                    </a:srgbClr>
                  </a:outerShdw>
                </a:effectLst>
                <a:latin typeface="Algerian" pitchFamily="82" charset="0"/>
              </a:rPr>
              <a:t>INMIGRACIÓN </a:t>
            </a:r>
            <a:endParaRPr lang="es-ES" sz="6600" b="1" dirty="0">
              <a:solidFill>
                <a:schemeClr val="tx1"/>
              </a:solidFill>
              <a:effectLst>
                <a:outerShdw blurRad="38100" dist="38100" dir="2700000" algn="tl">
                  <a:srgbClr val="000000">
                    <a:alpha val="43137"/>
                  </a:srgbClr>
                </a:outerShdw>
              </a:effectLst>
              <a:latin typeface="Algerian" pitchFamily="8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132856"/>
            <a:ext cx="338437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13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2276872"/>
            <a:ext cx="6292221" cy="3993307"/>
          </a:xfrm>
        </p:spPr>
        <p:txBody>
          <a:bodyPr>
            <a:normAutofit/>
          </a:bodyPr>
          <a:lstStyle/>
          <a:p>
            <a:pPr marL="0" indent="0">
              <a:buNone/>
            </a:pPr>
            <a:r>
              <a:rPr lang="es-ES" sz="2800" b="1" dirty="0">
                <a:solidFill>
                  <a:schemeClr val="accent6">
                    <a:lumMod val="50000"/>
                  </a:schemeClr>
                </a:solidFill>
              </a:rPr>
              <a:t>1. Según el lugar de destino</a:t>
            </a:r>
          </a:p>
          <a:p>
            <a:pPr marL="0" indent="0">
              <a:buNone/>
            </a:pPr>
            <a:r>
              <a:rPr lang="es-ES" sz="2800" b="1" dirty="0">
                <a:solidFill>
                  <a:schemeClr val="accent6">
                    <a:lumMod val="50000"/>
                  </a:schemeClr>
                </a:solidFill>
              </a:rPr>
              <a:t>2. Según la duración del desplazamiento.</a:t>
            </a:r>
          </a:p>
          <a:p>
            <a:pPr marL="0" indent="0">
              <a:buNone/>
            </a:pPr>
            <a:r>
              <a:rPr lang="es-ES" sz="2800" b="1" dirty="0">
                <a:solidFill>
                  <a:schemeClr val="accent6">
                    <a:lumMod val="50000"/>
                  </a:schemeClr>
                </a:solidFill>
              </a:rPr>
              <a:t>3. Según el número de personas que emigran.</a:t>
            </a:r>
          </a:p>
          <a:p>
            <a:pPr marL="0" indent="0">
              <a:buNone/>
            </a:pPr>
            <a:r>
              <a:rPr lang="es-ES" sz="2800" b="1" dirty="0">
                <a:solidFill>
                  <a:schemeClr val="accent6">
                    <a:lumMod val="50000"/>
                  </a:schemeClr>
                </a:solidFill>
              </a:rPr>
              <a:t>4. Según el carácter. Las migraciones pueden ser voluntarias o </a:t>
            </a:r>
            <a:r>
              <a:rPr lang="es-ES" sz="2800" b="1" dirty="0" smtClean="0">
                <a:solidFill>
                  <a:schemeClr val="accent6">
                    <a:lumMod val="50000"/>
                  </a:schemeClr>
                </a:solidFill>
              </a:rPr>
              <a:t>forzadas.</a:t>
            </a:r>
          </a:p>
        </p:txBody>
      </p:sp>
      <p:sp>
        <p:nvSpPr>
          <p:cNvPr id="3" name="2 Título"/>
          <p:cNvSpPr>
            <a:spLocks noGrp="1"/>
          </p:cNvSpPr>
          <p:nvPr>
            <p:ph type="title"/>
          </p:nvPr>
        </p:nvSpPr>
        <p:spPr>
          <a:xfrm>
            <a:off x="457200" y="338328"/>
            <a:ext cx="8229600" cy="1506496"/>
          </a:xfrm>
        </p:spPr>
        <p:txBody>
          <a:bodyPr>
            <a:noAutofit/>
          </a:bodyPr>
          <a:lstStyle/>
          <a:p>
            <a:r>
              <a:rPr lang="es-ES" sz="3200" b="1" dirty="0">
                <a:solidFill>
                  <a:schemeClr val="tx1"/>
                </a:solidFill>
              </a:rPr>
              <a:t>Los movimientos migratorios se suelen clasificar en función de diversos </a:t>
            </a:r>
            <a:r>
              <a:rPr lang="es-ES" sz="3200" b="1" dirty="0" smtClean="0">
                <a:solidFill>
                  <a:schemeClr val="tx1"/>
                </a:solidFill>
              </a:rPr>
              <a:t>criterios</a:t>
            </a:r>
            <a:endParaRPr lang="es-ES" sz="3200" b="1" dirty="0">
              <a:solidFill>
                <a:schemeClr val="tx1"/>
              </a:solidFill>
            </a:endParaRPr>
          </a:p>
        </p:txBody>
      </p:sp>
    </p:spTree>
    <p:extLst>
      <p:ext uri="{BB962C8B-B14F-4D97-AF65-F5344CB8AC3E}">
        <p14:creationId xmlns:p14="http://schemas.microsoft.com/office/powerpoint/2010/main" val="318658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7" y="2204864"/>
            <a:ext cx="8280920" cy="4248472"/>
          </a:xfrm>
        </p:spPr>
        <p:txBody>
          <a:bodyPr>
            <a:noAutofit/>
          </a:bodyPr>
          <a:lstStyle/>
          <a:p>
            <a:pPr marL="0" indent="0" algn="just">
              <a:buNone/>
            </a:pPr>
            <a:r>
              <a:rPr lang="es-ES" sz="2800" dirty="0">
                <a:solidFill>
                  <a:schemeClr val="tx1"/>
                </a:solidFill>
              </a:rPr>
              <a:t>Las migraciones son interiores o nacionales (si de producen dentro de las fronteras de un país o región) o exteriores o internacionales (si las personas se desplazan fuera del país o región). Las migraciones transoceánicas suponen un traslado en el que se cruzan océanos; las migraciones continentales se producen dentro del mismo continente. El éxodo rural es el desplazamiento de la población campesina a las ciudades, y normalmente se considera un tipo de migración interior. </a:t>
            </a:r>
          </a:p>
        </p:txBody>
      </p:sp>
      <p:sp>
        <p:nvSpPr>
          <p:cNvPr id="3" name="2 Título"/>
          <p:cNvSpPr>
            <a:spLocks noGrp="1"/>
          </p:cNvSpPr>
          <p:nvPr>
            <p:ph type="title"/>
          </p:nvPr>
        </p:nvSpPr>
        <p:spPr/>
        <p:txBody>
          <a:bodyPr>
            <a:normAutofit/>
          </a:bodyPr>
          <a:lstStyle/>
          <a:p>
            <a:r>
              <a:rPr lang="es-ES" b="1" dirty="0" smtClean="0">
                <a:solidFill>
                  <a:schemeClr val="tx1"/>
                </a:solidFill>
              </a:rPr>
              <a:t>SEGÚN EL LUGAR DE DESTINO</a:t>
            </a:r>
            <a:endParaRPr lang="es-ES" dirty="0">
              <a:solidFill>
                <a:schemeClr val="tx1"/>
              </a:solidFill>
            </a:endParaRPr>
          </a:p>
        </p:txBody>
      </p:sp>
    </p:spTree>
    <p:extLst>
      <p:ext uri="{BB962C8B-B14F-4D97-AF65-F5344CB8AC3E}">
        <p14:creationId xmlns:p14="http://schemas.microsoft.com/office/powerpoint/2010/main" val="275953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2348880"/>
            <a:ext cx="8424935" cy="3777283"/>
          </a:xfrm>
        </p:spPr>
        <p:txBody>
          <a:bodyPr>
            <a:noAutofit/>
          </a:bodyPr>
          <a:lstStyle/>
          <a:p>
            <a:pPr marL="0" indent="0" algn="just">
              <a:buNone/>
            </a:pPr>
            <a:r>
              <a:rPr lang="es-ES" sz="3200" dirty="0">
                <a:solidFill>
                  <a:schemeClr val="tx1"/>
                </a:solidFill>
              </a:rPr>
              <a:t>Pueden ser temporales (si se vuelve al lugar de origen) o definitivas (si se permanece en el lugar de destino para siempre). Algunas migraciones temporales son estacionales, como las que se realizan en determinadas épocas del año para trabajar (recolección de la fresa, durante la vendimia…), y su duración es corta (unas pocas semanas). </a:t>
            </a:r>
          </a:p>
        </p:txBody>
      </p:sp>
      <p:sp>
        <p:nvSpPr>
          <p:cNvPr id="3" name="2 Título"/>
          <p:cNvSpPr>
            <a:spLocks noGrp="1"/>
          </p:cNvSpPr>
          <p:nvPr>
            <p:ph type="title"/>
          </p:nvPr>
        </p:nvSpPr>
        <p:spPr/>
        <p:txBody>
          <a:bodyPr>
            <a:normAutofit fontScale="90000"/>
          </a:bodyPr>
          <a:lstStyle/>
          <a:p>
            <a:r>
              <a:rPr lang="es-ES" b="1" dirty="0" smtClean="0">
                <a:solidFill>
                  <a:schemeClr val="tx1"/>
                </a:solidFill>
              </a:rPr>
              <a:t>SEGÚN LA DURACIÓN DEL DESPLAZAMIENTO</a:t>
            </a:r>
            <a:endParaRPr lang="es-ES" dirty="0">
              <a:solidFill>
                <a:schemeClr val="tx1"/>
              </a:solidFill>
            </a:endParaRPr>
          </a:p>
        </p:txBody>
      </p:sp>
    </p:spTree>
    <p:extLst>
      <p:ext uri="{BB962C8B-B14F-4D97-AF65-F5344CB8AC3E}">
        <p14:creationId xmlns:p14="http://schemas.microsoft.com/office/powerpoint/2010/main" val="129518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_9oH95P_MRp4/R9O-T84qzKI/AAAAAAAAAEY/jg2yoHk8GQ8/S692/inmigr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556" y="2780928"/>
            <a:ext cx="4852457" cy="3528392"/>
          </a:xfrm>
          <a:prstGeom prst="rect">
            <a:avLst/>
          </a:prstGeom>
          <a:solidFill>
            <a:srgbClr val="FFFFFF">
              <a:shade val="85000"/>
            </a:srgbClr>
          </a:solidFill>
          <a:ln w="190500" cap="rnd">
            <a:solidFill>
              <a:srgbClr val="00206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1 Marcador de contenido"/>
          <p:cNvSpPr>
            <a:spLocks noGrp="1"/>
          </p:cNvSpPr>
          <p:nvPr>
            <p:ph idx="1"/>
          </p:nvPr>
        </p:nvSpPr>
        <p:spPr>
          <a:xfrm>
            <a:off x="395536" y="2276872"/>
            <a:ext cx="3051861" cy="3450696"/>
          </a:xfrm>
        </p:spPr>
        <p:txBody>
          <a:bodyPr>
            <a:normAutofit/>
          </a:bodyPr>
          <a:lstStyle/>
          <a:p>
            <a:pPr marL="0" indent="0" algn="just">
              <a:buNone/>
            </a:pPr>
            <a:r>
              <a:rPr lang="es-ES" sz="3600" b="1" dirty="0">
                <a:solidFill>
                  <a:schemeClr val="tx1"/>
                </a:solidFill>
              </a:rPr>
              <a:t>Las migraciones pueden ser individuales o </a:t>
            </a:r>
            <a:r>
              <a:rPr lang="es-ES" sz="3600" b="1" dirty="0" smtClean="0">
                <a:solidFill>
                  <a:schemeClr val="tx1"/>
                </a:solidFill>
              </a:rPr>
              <a:t>familiares.</a:t>
            </a:r>
            <a:endParaRPr lang="es-ES" sz="3600" b="1" dirty="0">
              <a:solidFill>
                <a:schemeClr val="tx1"/>
              </a:solidFill>
            </a:endParaRPr>
          </a:p>
        </p:txBody>
      </p:sp>
      <p:sp>
        <p:nvSpPr>
          <p:cNvPr id="3" name="2 Título"/>
          <p:cNvSpPr>
            <a:spLocks noGrp="1"/>
          </p:cNvSpPr>
          <p:nvPr>
            <p:ph type="title"/>
          </p:nvPr>
        </p:nvSpPr>
        <p:spPr/>
        <p:txBody>
          <a:bodyPr>
            <a:normAutofit fontScale="90000"/>
          </a:bodyPr>
          <a:lstStyle/>
          <a:p>
            <a:r>
              <a:rPr lang="es-ES" b="1" dirty="0" smtClean="0">
                <a:solidFill>
                  <a:schemeClr val="tx1"/>
                </a:solidFill>
              </a:rPr>
              <a:t>SEGÚN EL NÚMERO DE PERSONAS QUE EMIGRAN</a:t>
            </a:r>
            <a:endParaRPr lang="es-ES" dirty="0">
              <a:solidFill>
                <a:schemeClr val="tx1"/>
              </a:solidFill>
            </a:endParaRPr>
          </a:p>
        </p:txBody>
      </p:sp>
    </p:spTree>
    <p:extLst>
      <p:ext uri="{BB962C8B-B14F-4D97-AF65-F5344CB8AC3E}">
        <p14:creationId xmlns:p14="http://schemas.microsoft.com/office/powerpoint/2010/main" val="2591689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2276872"/>
            <a:ext cx="8424935" cy="3849291"/>
          </a:xfrm>
        </p:spPr>
        <p:txBody>
          <a:bodyPr>
            <a:normAutofit lnSpcReduction="10000"/>
          </a:bodyPr>
          <a:lstStyle/>
          <a:p>
            <a:pPr algn="just"/>
            <a:r>
              <a:rPr lang="es-ES" dirty="0">
                <a:solidFill>
                  <a:schemeClr val="tx1"/>
                </a:solidFill>
              </a:rPr>
              <a:t>La emigración española a las Indias fue de carácter voluntario. Los refugiados y desplazados se ven obligados a abandonar su país por causas forzosas: persecución, guerra, catástrofes naturales, diferencias ideológicas o religiosas... Un refugiado es una persona que se encuentra fuera de su país de origen, quiere retornar a él y no puede hacerlo porque allí es perseguida por motivos de religión, nacionalidad, opinión política o pertenencia a un determinado grupo social. Un desplazado interno es víctima de situaciones similares a las de los refugiados, pero que ha permanecido en su propio país en lugar de traspasar una frontera estatal. </a:t>
            </a:r>
          </a:p>
        </p:txBody>
      </p:sp>
      <p:sp>
        <p:nvSpPr>
          <p:cNvPr id="3" name="2 Título"/>
          <p:cNvSpPr>
            <a:spLocks noGrp="1"/>
          </p:cNvSpPr>
          <p:nvPr>
            <p:ph type="title"/>
          </p:nvPr>
        </p:nvSpPr>
        <p:spPr>
          <a:xfrm>
            <a:off x="467544" y="404664"/>
            <a:ext cx="8229600" cy="1296144"/>
          </a:xfrm>
        </p:spPr>
        <p:txBody>
          <a:bodyPr>
            <a:noAutofit/>
          </a:bodyPr>
          <a:lstStyle/>
          <a:p>
            <a:pPr algn="just"/>
            <a:r>
              <a:rPr lang="es-ES" sz="3200" b="1" dirty="0" smtClean="0">
                <a:solidFill>
                  <a:schemeClr val="tx1"/>
                </a:solidFill>
              </a:rPr>
              <a:t>SEGÚN EL CARÁCTER. LAS MIGRACIONES PUEDEN SER VOLUNTARIAS O FORZADAS</a:t>
            </a:r>
            <a:endParaRPr lang="es-ES" sz="3200" dirty="0">
              <a:solidFill>
                <a:schemeClr val="tx1"/>
              </a:solidFill>
            </a:endParaRPr>
          </a:p>
        </p:txBody>
      </p:sp>
    </p:spTree>
    <p:extLst>
      <p:ext uri="{BB962C8B-B14F-4D97-AF65-F5344CB8AC3E}">
        <p14:creationId xmlns:p14="http://schemas.microsoft.com/office/powerpoint/2010/main" val="1373238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79</TotalTime>
  <Words>548</Words>
  <Application>Microsoft Office PowerPoint</Application>
  <PresentationFormat>Presentación en pantalla (4:3)</PresentationFormat>
  <Paragraphs>27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Forma de onda</vt:lpstr>
      <vt:lpstr>Presentación de PowerPoint</vt:lpstr>
      <vt:lpstr>LA MIGRACIÓN </vt:lpstr>
      <vt:lpstr>EMIGRACIÓN </vt:lpstr>
      <vt:lpstr>INMIGRACIÓN </vt:lpstr>
      <vt:lpstr>Los movimientos migratorios se suelen clasificar en función de diversos criterios</vt:lpstr>
      <vt:lpstr>SEGÚN EL LUGAR DE DESTINO</vt:lpstr>
      <vt:lpstr>SEGÚN LA DURACIÓN DEL DESPLAZAMIENTO</vt:lpstr>
      <vt:lpstr>SEGÚN EL NÚMERO DE PERSONAS QUE EMIGRAN</vt:lpstr>
      <vt:lpstr>SEGÚN EL CARÁCTER. LAS MIGRACIONES PUEDEN SER VOLUNTARIAS O FORZADAS</vt:lpstr>
      <vt:lpstr>CONCLUSIÓN </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9</cp:revision>
  <dcterms:created xsi:type="dcterms:W3CDTF">2011-05-18T03:02:14Z</dcterms:created>
  <dcterms:modified xsi:type="dcterms:W3CDTF">2011-05-18T04:22:30Z</dcterms:modified>
</cp:coreProperties>
</file>